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303" r:id="rId3"/>
    <p:sldId id="257" r:id="rId4"/>
    <p:sldId id="280" r:id="rId5"/>
    <p:sldId id="258" r:id="rId6"/>
    <p:sldId id="259" r:id="rId7"/>
    <p:sldId id="265" r:id="rId8"/>
    <p:sldId id="310" r:id="rId9"/>
    <p:sldId id="260" r:id="rId10"/>
    <p:sldId id="300" r:id="rId11"/>
    <p:sldId id="304" r:id="rId12"/>
    <p:sldId id="281" r:id="rId13"/>
    <p:sldId id="261" r:id="rId14"/>
    <p:sldId id="262" r:id="rId15"/>
    <p:sldId id="282" r:id="rId16"/>
    <p:sldId id="263" r:id="rId17"/>
    <p:sldId id="321" r:id="rId18"/>
    <p:sldId id="307" r:id="rId19"/>
    <p:sldId id="285" r:id="rId20"/>
    <p:sldId id="264" r:id="rId21"/>
    <p:sldId id="283" r:id="rId22"/>
    <p:sldId id="320" r:id="rId23"/>
    <p:sldId id="308" r:id="rId24"/>
    <p:sldId id="273" r:id="rId25"/>
    <p:sldId id="267" r:id="rId26"/>
    <p:sldId id="297" r:id="rId27"/>
    <p:sldId id="268" r:id="rId28"/>
    <p:sldId id="287" r:id="rId29"/>
    <p:sldId id="293" r:id="rId30"/>
    <p:sldId id="274" r:id="rId31"/>
    <p:sldId id="291" r:id="rId32"/>
    <p:sldId id="270" r:id="rId33"/>
    <p:sldId id="278" r:id="rId34"/>
    <p:sldId id="292" r:id="rId35"/>
    <p:sldId id="275" r:id="rId36"/>
    <p:sldId id="271" r:id="rId37"/>
    <p:sldId id="277" r:id="rId38"/>
    <p:sldId id="309" r:id="rId39"/>
    <p:sldId id="315" r:id="rId40"/>
    <p:sldId id="316" r:id="rId41"/>
    <p:sldId id="276" r:id="rId42"/>
    <p:sldId id="279" r:id="rId43"/>
    <p:sldId id="306" r:id="rId44"/>
    <p:sldId id="322" r:id="rId45"/>
    <p:sldId id="323" r:id="rId46"/>
    <p:sldId id="269" r:id="rId47"/>
    <p:sldId id="311" r:id="rId48"/>
    <p:sldId id="290" r:id="rId49"/>
    <p:sldId id="294" r:id="rId50"/>
    <p:sldId id="296" r:id="rId51"/>
    <p:sldId id="272" r:id="rId52"/>
    <p:sldId id="313" r:id="rId53"/>
    <p:sldId id="317" r:id="rId54"/>
    <p:sldId id="318" r:id="rId55"/>
    <p:sldId id="319" r:id="rId56"/>
    <p:sldId id="324" r:id="rId57"/>
    <p:sldId id="302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1FF"/>
    <a:srgbClr val="0432FF"/>
    <a:srgbClr val="FF40FF"/>
    <a:srgbClr val="941651"/>
    <a:srgbClr val="0096FF"/>
    <a:srgbClr val="9437FF"/>
    <a:srgbClr val="079E38"/>
    <a:srgbClr val="0039B7"/>
    <a:srgbClr val="FF85FF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30"/>
    <p:restoredTop sz="85996"/>
  </p:normalViewPr>
  <p:slideViewPr>
    <p:cSldViewPr snapToGrid="0">
      <p:cViewPr varScale="1">
        <p:scale>
          <a:sx n="162" d="100"/>
          <a:sy n="162" d="100"/>
        </p:scale>
        <p:origin x="2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5BFB0-873C-0A43-B1BB-BEF516E9C32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C951F-F5DB-2F4A-ADEE-D6FA24010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1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8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13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22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5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6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77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76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3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57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83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17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61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79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28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3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96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8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1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36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681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2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33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25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70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1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10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C951F-F5DB-2F4A-ADEE-D6FA24010C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6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99A8-C47C-121A-7354-4EBAE83A1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2445E-AFBD-2AE8-96B1-DAF3212DC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1565D-CB69-412F-F62A-743D1871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EE9FE-3846-6495-B424-D3C12009E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3BC99-444E-4F66-7A68-FE83D3B6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1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3DC8D-6AFE-7C29-AF51-F24F6543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383D9-6161-6122-7796-464424046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18AD4-86AC-D482-83F7-0112AB3A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40A6B-FCB2-71DA-CA5F-E0901A723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EF6CC-0A39-49D3-61E0-AEE1C72B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8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094A37-418D-7795-B6B4-5AA7FC2DA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A9ED3-1AB3-DF59-FE27-E31C87186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55F06-ECAC-E589-309F-1AE358D8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1E5AD-7716-4251-60FF-F3062761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EB34D-E6FC-F6EC-4307-CEE888C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2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B2935-0653-171F-8D7E-4C08C6F8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F67C5-3708-B747-C3F3-C1EBC60AF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F951D-6DF0-3969-D9F3-6B9E88B5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8FB55-868F-08E6-AE13-989930A8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4D622-3FE2-E835-86AB-101B2D65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5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52FC4-3382-10D6-AC1C-FA5EB4E8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705D7-28EE-4D8C-4192-F042A5E9B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3F313-8BB0-4180-AC3F-EDEB3509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88C4C-B117-2A3A-2D0F-C8B0C7C8B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C894A-FAF9-3DDB-75EE-DA7AAF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0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AB05-A37C-0787-AFAF-315C3E7B7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6321-38CC-E6D7-3AF1-0FB233A0D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936F8-6F3E-E6A2-C867-CA47E86E3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9586C-D8CE-4E63-A786-5C0749E8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0446E-611A-E9BA-0EF6-90E28471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D2527-82A9-6ED0-5970-55C6B0DA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4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5EC3-F52C-8498-4637-40B4FD49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67DA5-C2FC-65A3-027D-601173222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C1405-78B6-0DAA-2A06-62C132B75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B031F-5638-99EB-0C76-2BA1787F2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E2D05-72DF-4664-5F1D-D7953F99E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FE8F19-861D-57FC-B9D9-B759E138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5246F-F34A-21F4-10A0-B5F3D0C6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EFF4D-7438-9D7A-56FA-9B6C79E4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8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C354-8A1F-CFB9-155F-9E607ED7A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141EE-EA3C-5711-D0FD-0D4C77F1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C6A40-DE1B-2E32-9D50-F35D69A5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62123-BA7E-7399-4CDE-78BA9466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4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67A88-2C0C-0C96-39A7-5CA61FC9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6ED49-642F-5003-2AE2-6CF034F13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F3D60-13A4-91D8-D7B1-16F19AAB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2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3769-90EF-B02F-CB55-83859DDD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836FE-BBDC-6F5B-EB5B-F4C794360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B7B2A-00A5-48EA-9EAD-8F6B5861A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5D856-0588-39DD-F2C4-E5EABFD67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7A45-B573-5E7D-4048-68EA3842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86964-41DC-5F2E-C5DF-EB5D44CD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CC09-5833-4B79-6062-1B6F7509E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22FC05-44A6-1847-944A-689AF0B87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47F09-BBB4-CEE9-7C28-86B4845F2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A941F-E755-5B78-0E30-3B0BCD024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0596A-D7D8-2CEE-DD41-4848156D2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DDC9F-8AA4-A9C6-86FD-EDD491B1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5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1E460-CE68-89E4-21A3-58E2D3014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6E059-BA77-3AAD-A55E-A58D2DD60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93CBC-7742-B7C7-63AB-5B8CE8381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B2A7E-84DC-2E43-A519-405015856B8C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189D0-2EE7-BD75-B89A-76F80CE4E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48823-4EB8-43DE-41D6-E4DDF156A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9D60-B5EB-1745-812F-92A03A95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4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BEC2B-37B5-EC07-866B-96886AD1C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5044" y="772319"/>
            <a:ext cx="12722087" cy="16557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Simplicity</a:t>
            </a:r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symmetry</a:t>
            </a:r>
            <a:br>
              <a:rPr lang="en-US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physics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86C72-BA68-73BB-F147-A3C485160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722253"/>
            <a:ext cx="9144000" cy="165576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Kevin Cahill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Colloquium</a:t>
            </a:r>
          </a:p>
          <a:p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 October 2023</a:t>
            </a:r>
          </a:p>
        </p:txBody>
      </p:sp>
    </p:spTree>
    <p:extLst>
      <p:ext uri="{BB962C8B-B14F-4D97-AF65-F5344CB8AC3E}">
        <p14:creationId xmlns:p14="http://schemas.microsoft.com/office/powerpoint/2010/main" val="267518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43F2F-3CF0-24A4-7817-7B20A69D6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3" t="5871" r="7034" b="48159"/>
          <a:stretch/>
        </p:blipFill>
        <p:spPr>
          <a:xfrm>
            <a:off x="1069916" y="0"/>
            <a:ext cx="9417854" cy="689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07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4BD90C-4622-95FF-8E98-1F74294538A5}"/>
              </a:ext>
            </a:extLst>
          </p:cNvPr>
          <p:cNvSpPr txBox="1"/>
          <p:nvPr/>
        </p:nvSpPr>
        <p:spPr>
          <a:xfrm>
            <a:off x="2996829" y="6367428"/>
            <a:ext cx="568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87732-2A5F-8D2E-C3EA-1691E3ACB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45" t="5450" r="7975" b="44331"/>
          <a:stretch/>
        </p:blipFill>
        <p:spPr>
          <a:xfrm>
            <a:off x="2201456" y="-12377"/>
            <a:ext cx="7789087" cy="68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31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D7400D-F79F-92DE-914B-5F069F6604A7}"/>
              </a:ext>
            </a:extLst>
          </p:cNvPr>
          <p:cNvSpPr txBox="1"/>
          <p:nvPr/>
        </p:nvSpPr>
        <p:spPr>
          <a:xfrm>
            <a:off x="1534013" y="2413337"/>
            <a:ext cx="9123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Simplicity </a:t>
            </a:r>
            <a:r>
              <a:rPr lang="en-US" sz="60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US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6000" dirty="0">
                <a:solidFill>
                  <a:srgbClr val="0B7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Symmetry</a:t>
            </a:r>
          </a:p>
        </p:txBody>
      </p:sp>
    </p:spTree>
    <p:extLst>
      <p:ext uri="{BB962C8B-B14F-4D97-AF65-F5344CB8AC3E}">
        <p14:creationId xmlns:p14="http://schemas.microsoft.com/office/powerpoint/2010/main" val="312742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F049-83C2-94D5-1266-56D6B440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334" y="272126"/>
            <a:ext cx="7268570" cy="1325563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Simplicity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B478A-4F26-3099-5861-8D77BFDA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5" y="1813902"/>
            <a:ext cx="12039600" cy="50726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complexity of a thing is the length of its shortest description.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6BF35-E526-D734-3E80-CEAA7204B0B6}"/>
              </a:ext>
            </a:extLst>
          </p:cNvPr>
          <p:cNvSpPr txBox="1"/>
          <p:nvPr/>
        </p:nvSpPr>
        <p:spPr>
          <a:xfrm>
            <a:off x="363415" y="2485291"/>
            <a:ext cx="4781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complexity of a circle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659EC-98E6-2BF9-4C47-7D04BF0AD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34" y="3238304"/>
            <a:ext cx="2523076" cy="50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7E824-838E-E4FF-8308-44876E89E723}"/>
              </a:ext>
            </a:extLst>
          </p:cNvPr>
          <p:cNvSpPr txBox="1"/>
          <p:nvPr/>
        </p:nvSpPr>
        <p:spPr>
          <a:xfrm>
            <a:off x="6175818" y="2511010"/>
            <a:ext cx="4055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at most the length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9D8DD-4628-8AEB-5015-7CF675EE08A4}"/>
              </a:ext>
            </a:extLst>
          </p:cNvPr>
          <p:cNvSpPr txBox="1"/>
          <p:nvPr/>
        </p:nvSpPr>
        <p:spPr>
          <a:xfrm>
            <a:off x="363415" y="3238304"/>
            <a:ext cx="2775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its equation</a:t>
            </a:r>
            <a:endParaRPr lang="en-US" sz="2800" dirty="0">
              <a:solidFill>
                <a:srgbClr val="FF4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19DF9-62CB-D2D8-E545-7959C0803C8B}"/>
              </a:ext>
            </a:extLst>
          </p:cNvPr>
          <p:cNvSpPr txBox="1"/>
          <p:nvPr/>
        </p:nvSpPr>
        <p:spPr>
          <a:xfrm>
            <a:off x="363415" y="4223394"/>
            <a:ext cx="6753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complexity of an arbitrary curve </a:t>
            </a:r>
          </a:p>
          <a:p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at least twice the number </a:t>
            </a:r>
          </a:p>
          <a:p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its pixels.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0012C-3FDB-118C-34CE-834A96A45482}"/>
              </a:ext>
            </a:extLst>
          </p:cNvPr>
          <p:cNvSpPr txBox="1"/>
          <p:nvPr/>
        </p:nvSpPr>
        <p:spPr>
          <a:xfrm>
            <a:off x="363415" y="5821082"/>
            <a:ext cx="1111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Symmetry makes the circle is simpler </a:t>
            </a:r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O(2) or</a:t>
            </a:r>
            <a:r>
              <a:rPr lang="en-US" sz="2800" i="1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U(1)</a:t>
            </a:r>
            <a:r>
              <a:rPr lang="en-US" sz="2800" i="1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2E9E42-335D-1D42-2BF4-484F27A27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2" t="12991" r="23436" b="61710"/>
          <a:stretch/>
        </p:blipFill>
        <p:spPr>
          <a:xfrm>
            <a:off x="7116417" y="3004588"/>
            <a:ext cx="4055164" cy="2870454"/>
          </a:xfrm>
          <a:prstGeom prst="rect">
            <a:avLst/>
          </a:prstGeom>
        </p:spPr>
      </p:pic>
      <p:pic>
        <p:nvPicPr>
          <p:cNvPr id="8" name="Picture 7" descr="A black circle with a white background&#10;&#10;Description automatically generated">
            <a:extLst>
              <a:ext uri="{FF2B5EF4-FFF2-40B4-BE49-F238E27FC236}">
                <a16:creationId xmlns:a16="http://schemas.microsoft.com/office/drawing/2014/main" id="{8DEE51C6-F6D7-B426-03B6-550A9A894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19" y="2339883"/>
            <a:ext cx="865474" cy="865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37D855-0BCC-B3D7-8880-6ECF3289652D}"/>
              </a:ext>
            </a:extLst>
          </p:cNvPr>
          <p:cNvSpPr txBox="1"/>
          <p:nvPr/>
        </p:nvSpPr>
        <p:spPr>
          <a:xfrm>
            <a:off x="5891867" y="3246923"/>
            <a:ext cx="37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130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962CD-8792-40A6-4B6E-E11B0D59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602" y="333829"/>
            <a:ext cx="4864932" cy="2242394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complexity of a sphere is less than the length of its equation</a:t>
            </a:r>
            <a:endParaRPr lang="en-US" sz="310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CD8369-D7EF-10CB-35B1-AFA3FA819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729" t="14349" r="24211" b="39582"/>
          <a:stretch/>
        </p:blipFill>
        <p:spPr>
          <a:xfrm>
            <a:off x="6204534" y="32234"/>
            <a:ext cx="3535814" cy="339676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21703D-31C6-C5DA-114D-C6B557F06384}"/>
              </a:ext>
            </a:extLst>
          </p:cNvPr>
          <p:cNvSpPr txBox="1"/>
          <p:nvPr/>
        </p:nvSpPr>
        <p:spPr>
          <a:xfrm>
            <a:off x="1241670" y="3450785"/>
            <a:ext cx="965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 symmetry is SO(3) or SU(2).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416311-01F6-D5DF-0540-53E59D84A618}"/>
              </a:ext>
            </a:extLst>
          </p:cNvPr>
          <p:cNvSpPr txBox="1"/>
          <p:nvPr/>
        </p:nvSpPr>
        <p:spPr>
          <a:xfrm>
            <a:off x="1241670" y="5155062"/>
            <a:ext cx="2607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rambutan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F87ADD-88B2-37A2-942A-E12475CEE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36" t="18847" r="48009" b="58148"/>
          <a:stretch/>
        </p:blipFill>
        <p:spPr>
          <a:xfrm>
            <a:off x="3808748" y="4014447"/>
            <a:ext cx="3104066" cy="29009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FA792B-0DD4-DBEB-7A20-A6CDBE8C41F3}"/>
              </a:ext>
            </a:extLst>
          </p:cNvPr>
          <p:cNvSpPr txBox="1"/>
          <p:nvPr/>
        </p:nvSpPr>
        <p:spPr>
          <a:xfrm>
            <a:off x="6912814" y="5201228"/>
            <a:ext cx="46490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less symmetry 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more complexity.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DDC94-FC5E-A524-4366-07EFB9A58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0" y="2734104"/>
            <a:ext cx="39751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B21F0-A4FE-6E1A-5C2C-750CB7F463A3}"/>
              </a:ext>
            </a:extLst>
          </p:cNvPr>
          <p:cNvSpPr txBox="1"/>
          <p:nvPr/>
        </p:nvSpPr>
        <p:spPr>
          <a:xfrm>
            <a:off x="1097281" y="381663"/>
            <a:ext cx="10686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9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smallest things</a:t>
            </a:r>
          </a:p>
          <a:p>
            <a:endParaRPr lang="en-US" sz="7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72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the simplest and</a:t>
            </a:r>
          </a:p>
          <a:p>
            <a:endParaRPr lang="en-US" sz="7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7200" dirty="0">
                <a:solidFill>
                  <a:srgbClr val="009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most symmetrical.</a:t>
            </a:r>
          </a:p>
        </p:txBody>
      </p:sp>
    </p:spTree>
    <p:extLst>
      <p:ext uri="{BB962C8B-B14F-4D97-AF65-F5344CB8AC3E}">
        <p14:creationId xmlns:p14="http://schemas.microsoft.com/office/powerpoint/2010/main" val="1147120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7EE2A-2B30-6048-A244-23919439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36512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941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Elementary particles must be simple.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BD3C-4812-9FBE-A30E-FEA693C81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960" y="1769965"/>
            <a:ext cx="10269772" cy="47229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Elementary particles are the smallest objects we know of. </a:t>
            </a:r>
          </a:p>
          <a:p>
            <a:pPr marL="0" indent="0">
              <a:buNone/>
            </a:pPr>
            <a:endParaRPr lang="en-US" sz="4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are the simplest objects we know about because they have no room for complexity.</a:t>
            </a:r>
          </a:p>
          <a:p>
            <a:pPr marL="0" indent="0">
              <a:buNone/>
            </a:pPr>
            <a:br>
              <a:rPr lang="en-US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dirty="0">
                <a:solidFill>
                  <a:srgbClr val="9416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must be symmetrical.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0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80C5E-F2B5-594A-7B85-3B53698EA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1297300"/>
            <a:ext cx="9258444" cy="426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F5905-BCEA-79BA-A64B-610C408BC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24" y="383704"/>
            <a:ext cx="10518361" cy="62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18125-8083-D874-7FB7-D752E01B2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11" y="0"/>
            <a:ext cx="4924828" cy="335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5F183F-BA69-5350-8C45-7856ACAAC4FA}"/>
              </a:ext>
            </a:extLst>
          </p:cNvPr>
          <p:cNvSpPr txBox="1"/>
          <p:nvPr/>
        </p:nvSpPr>
        <p:spPr>
          <a:xfrm>
            <a:off x="7268381" y="725058"/>
            <a:ext cx="313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Michael Faraday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A72AB-A7EB-8D51-3A40-269B951B4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288" y="3355450"/>
            <a:ext cx="6222296" cy="3502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A75CD-EB8B-D016-4D5E-2C815DF7BC41}"/>
              </a:ext>
            </a:extLst>
          </p:cNvPr>
          <p:cNvSpPr txBox="1"/>
          <p:nvPr/>
        </p:nvSpPr>
        <p:spPr>
          <a:xfrm>
            <a:off x="2552104" y="5255812"/>
            <a:ext cx="16193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James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Clerk 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Maxwell</a:t>
            </a:r>
          </a:p>
        </p:txBody>
      </p:sp>
    </p:spTree>
    <p:extLst>
      <p:ext uri="{BB962C8B-B14F-4D97-AF65-F5344CB8AC3E}">
        <p14:creationId xmlns:p14="http://schemas.microsoft.com/office/powerpoint/2010/main" val="268038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9097B9-EA49-E256-466E-64A614CB75E4}"/>
              </a:ext>
            </a:extLst>
          </p:cNvPr>
          <p:cNvSpPr txBox="1"/>
          <p:nvPr/>
        </p:nvSpPr>
        <p:spPr>
          <a:xfrm>
            <a:off x="1057523" y="500933"/>
            <a:ext cx="109489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Abstract  </a:t>
            </a:r>
          </a:p>
          <a:p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6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Theoretical physics 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largely </a:t>
            </a:r>
          </a:p>
          <a:p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36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mathematical development  </a:t>
            </a:r>
          </a:p>
          <a:p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36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simple ideas 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guided by </a:t>
            </a:r>
            <a:r>
              <a:rPr lang="en-US" sz="36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experiments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6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uncertainty principle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36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symmetry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r>
              <a:rPr lang="en-US" sz="36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model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36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path integrals 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</a:p>
          <a:p>
            <a:r>
              <a:rPr lang="en-US" sz="36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 relativity 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examples.</a:t>
            </a:r>
          </a:p>
        </p:txBody>
      </p:sp>
    </p:spTree>
    <p:extLst>
      <p:ext uri="{BB962C8B-B14F-4D97-AF65-F5344CB8AC3E}">
        <p14:creationId xmlns:p14="http://schemas.microsoft.com/office/powerpoint/2010/main" val="3774967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5AC0F-F042-9DE3-B892-6B2C3F21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Gauge invariance 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C19B-3D69-A16E-9948-8AB53CD46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electric and magnetic fields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3168F-CC75-D71F-88BF-34DC610A35EF}"/>
              </a:ext>
            </a:extLst>
          </p:cNvPr>
          <p:cNvSpPr txBox="1"/>
          <p:nvPr/>
        </p:nvSpPr>
        <p:spPr>
          <a:xfrm>
            <a:off x="987670" y="3032407"/>
            <a:ext cx="689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the 4-curl of the vector potential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0A7D5-243A-90DF-D173-613D52DABCC4}"/>
              </a:ext>
            </a:extLst>
          </p:cNvPr>
          <p:cNvSpPr txBox="1"/>
          <p:nvPr/>
        </p:nvSpPr>
        <p:spPr>
          <a:xfrm>
            <a:off x="987670" y="4466445"/>
            <a:ext cx="5373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remain the same when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9C4EDD-F362-40A2-BD94-581B6CA7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311" y="1911301"/>
            <a:ext cx="9319377" cy="938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BCBC9D-9A10-3241-FC77-AFD073B0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145" y="3731734"/>
            <a:ext cx="4756545" cy="523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128E0A-6A32-A9CC-AA72-CC0077AAA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145" y="5146229"/>
            <a:ext cx="7556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59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D2394-20FE-776E-4C73-B54E19BB7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349250"/>
            <a:ext cx="10985500" cy="632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5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632EE-7B19-2B66-80B5-44AC6CBBFF73}"/>
              </a:ext>
            </a:extLst>
          </p:cNvPr>
          <p:cNvSpPr txBox="1"/>
          <p:nvPr/>
        </p:nvSpPr>
        <p:spPr>
          <a:xfrm>
            <a:off x="1105231" y="612844"/>
            <a:ext cx="106865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</a:t>
            </a:r>
            <a:r>
              <a:rPr lang="en-US" sz="6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symmetry </a:t>
            </a:r>
            <a:r>
              <a:rPr lang="en-US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60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classical electrodynamics</a:t>
            </a:r>
          </a:p>
          <a:p>
            <a:r>
              <a:rPr lang="en-US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foreshadowed the </a:t>
            </a:r>
            <a:r>
              <a:rPr lang="en-US" sz="6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symmetries </a:t>
            </a:r>
            <a:r>
              <a:rPr lang="en-US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60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quantum field theories</a:t>
            </a:r>
            <a:r>
              <a:rPr lang="en-US" sz="6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also </a:t>
            </a:r>
            <a:r>
              <a:rPr lang="en-US" sz="6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 interactions</a:t>
            </a:r>
            <a:r>
              <a:rPr lang="en-US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3852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7917A-9C3E-6C97-A20E-904DA0E9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0" y="748960"/>
            <a:ext cx="10886613" cy="53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84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smiling&#10;&#10;Description automatically generated">
            <a:extLst>
              <a:ext uri="{FF2B5EF4-FFF2-40B4-BE49-F238E27FC236}">
                <a16:creationId xmlns:a16="http://schemas.microsoft.com/office/drawing/2014/main" id="{67BB1604-4267-399D-CF62-8BF5215D5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8"/>
          <a:stretch/>
        </p:blipFill>
        <p:spPr>
          <a:xfrm>
            <a:off x="2128271" y="0"/>
            <a:ext cx="7935457" cy="4474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B4BA0-0BB9-83A4-3A32-81EC2BEC959A}"/>
              </a:ext>
            </a:extLst>
          </p:cNvPr>
          <p:cNvSpPr txBox="1"/>
          <p:nvPr/>
        </p:nvSpPr>
        <p:spPr>
          <a:xfrm>
            <a:off x="3275878" y="4662094"/>
            <a:ext cx="564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Yang Chen-Ning and Robert L. Mills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BFB48-3BA7-3A8E-7200-686EA2A43279}"/>
              </a:ext>
            </a:extLst>
          </p:cNvPr>
          <p:cNvSpPr txBox="1"/>
          <p:nvPr/>
        </p:nvSpPr>
        <p:spPr>
          <a:xfrm>
            <a:off x="2128271" y="5311549"/>
            <a:ext cx="8271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Yang and Mills generalized gauge invariance 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U(1) to SU(2).</a:t>
            </a:r>
          </a:p>
        </p:txBody>
      </p:sp>
    </p:spTree>
    <p:extLst>
      <p:ext uri="{BB962C8B-B14F-4D97-AF65-F5344CB8AC3E}">
        <p14:creationId xmlns:p14="http://schemas.microsoft.com/office/powerpoint/2010/main" val="2652497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08AF4-37D6-6717-DE0A-215FCBDA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388" y="1134503"/>
            <a:ext cx="5692254" cy="277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982FC-6AB8-9CBB-1DA8-B38808D11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043" y="185838"/>
            <a:ext cx="9830383" cy="64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6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6CA065-711C-C912-BED5-91EBD9C88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167" y="0"/>
            <a:ext cx="1709090" cy="2548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3F3704-7952-B4CB-8571-DE73EC9ED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226" y="656"/>
            <a:ext cx="1856106" cy="2547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AE595-385D-72B8-64C1-588B6B61F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79" y="254051"/>
            <a:ext cx="11194264" cy="623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42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B83D2-FA4E-6176-FDF3-5ED4B878B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16" y="325232"/>
            <a:ext cx="9294284" cy="63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53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1F02C6-F4D5-C114-7E71-EE0463A0FDC2}"/>
              </a:ext>
            </a:extLst>
          </p:cNvPr>
          <p:cNvSpPr txBox="1"/>
          <p:nvPr/>
        </p:nvSpPr>
        <p:spPr>
          <a:xfrm>
            <a:off x="202885" y="951398"/>
            <a:ext cx="1206862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interactions of </a:t>
            </a:r>
          </a:p>
          <a:p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standard muddle</a:t>
            </a:r>
          </a:p>
          <a:p>
            <a:r>
              <a:rPr lang="en-US" sz="7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</a:t>
            </a:r>
            <a:r>
              <a:rPr lang="en-US" sz="7200" b="1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7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those required by</a:t>
            </a:r>
            <a:r>
              <a:rPr lang="en-US" sz="7200" b="1" dirty="0">
                <a:solidFill>
                  <a:srgbClr val="0B7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7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gauge invariance.</a:t>
            </a:r>
          </a:p>
          <a:p>
            <a:r>
              <a:rPr lang="en-US" sz="2800" dirty="0">
                <a:solidFill>
                  <a:srgbClr val="9437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But what about the Higgs?</a:t>
            </a:r>
          </a:p>
        </p:txBody>
      </p:sp>
    </p:spTree>
    <p:extLst>
      <p:ext uri="{BB962C8B-B14F-4D97-AF65-F5344CB8AC3E}">
        <p14:creationId xmlns:p14="http://schemas.microsoft.com/office/powerpoint/2010/main" val="3305710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75D6E5-A9BC-E666-4192-82B267F60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5" t="6965" r="22100" b="54030"/>
          <a:stretch/>
        </p:blipFill>
        <p:spPr>
          <a:xfrm>
            <a:off x="2864614" y="58051"/>
            <a:ext cx="6462771" cy="5946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52319-3886-5B5D-047F-90371876BAE3}"/>
              </a:ext>
            </a:extLst>
          </p:cNvPr>
          <p:cNvSpPr txBox="1"/>
          <p:nvPr/>
        </p:nvSpPr>
        <p:spPr>
          <a:xfrm>
            <a:off x="5416165" y="6005014"/>
            <a:ext cx="135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877650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5D398-07B5-8CEC-FAC1-50738D6A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9A6A8-2CF2-042E-6EC8-8CA0CECE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040" y="176718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uncertainty principle</a:t>
            </a:r>
          </a:p>
          <a:p>
            <a:r>
              <a:rPr lang="en-US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28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uncertainty principle and spin</a:t>
            </a:r>
          </a:p>
          <a:p>
            <a:r>
              <a:rPr lang="en-US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uncertainty principle and the hydrogen atom</a:t>
            </a:r>
            <a:endParaRPr lang="en-US" dirty="0">
              <a:solidFill>
                <a:srgbClr val="FF4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Simplicity and symmetry </a:t>
            </a:r>
          </a:p>
          <a:p>
            <a:r>
              <a:rPr lang="en-US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Gauge invariance</a:t>
            </a:r>
          </a:p>
          <a:p>
            <a:r>
              <a:rPr lang="en-US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Nonabelian gauge invariance</a:t>
            </a:r>
          </a:p>
          <a:p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Path integrals</a:t>
            </a:r>
          </a:p>
          <a:p>
            <a:r>
              <a:rPr lang="en-US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 coordinate invariance</a:t>
            </a:r>
          </a:p>
        </p:txBody>
      </p:sp>
    </p:spTree>
    <p:extLst>
      <p:ext uri="{BB962C8B-B14F-4D97-AF65-F5344CB8AC3E}">
        <p14:creationId xmlns:p14="http://schemas.microsoft.com/office/powerpoint/2010/main" val="2364521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143D5C-1896-B7BF-A243-F9CE0FDB1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852" y="351691"/>
            <a:ext cx="9482296" cy="5345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0313B4-6B50-8CC2-3990-564F58C1810C}"/>
              </a:ext>
            </a:extLst>
          </p:cNvPr>
          <p:cNvSpPr txBox="1"/>
          <p:nvPr/>
        </p:nvSpPr>
        <p:spPr>
          <a:xfrm>
            <a:off x="2256692" y="5983089"/>
            <a:ext cx="767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Richard P. Feynman and Yang Chen-Ning</a:t>
            </a:r>
          </a:p>
        </p:txBody>
      </p:sp>
    </p:spTree>
    <p:extLst>
      <p:ext uri="{BB962C8B-B14F-4D97-AF65-F5344CB8AC3E}">
        <p14:creationId xmlns:p14="http://schemas.microsoft.com/office/powerpoint/2010/main" val="3040991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ABAC6B-CB95-66E0-D739-B229FF7E4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53" y="270345"/>
            <a:ext cx="9945094" cy="5967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2A4EA1-94E2-7E49-9533-2B240DE2C1EF}"/>
              </a:ext>
            </a:extLst>
          </p:cNvPr>
          <p:cNvSpPr txBox="1"/>
          <p:nvPr/>
        </p:nvSpPr>
        <p:spPr>
          <a:xfrm>
            <a:off x="4999802" y="6329642"/>
            <a:ext cx="219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Richard Feynman</a:t>
            </a:r>
          </a:p>
        </p:txBody>
      </p:sp>
    </p:spTree>
    <p:extLst>
      <p:ext uri="{BB962C8B-B14F-4D97-AF65-F5344CB8AC3E}">
        <p14:creationId xmlns:p14="http://schemas.microsoft.com/office/powerpoint/2010/main" val="1120599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50E1A-2500-6B9B-9C43-9BFC40757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2" t="4957" r="6641" b="53846"/>
          <a:stretch/>
        </p:blipFill>
        <p:spPr>
          <a:xfrm>
            <a:off x="1330569" y="299656"/>
            <a:ext cx="9530861" cy="62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92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E714E-D8EF-518E-9A70-4464BDAAC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05" y="499413"/>
            <a:ext cx="11511266" cy="5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92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5F2BF-0B65-DC1F-99A6-83D879E54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1606164"/>
            <a:ext cx="7251700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14FFF-384D-3D74-0982-281618D89496}"/>
              </a:ext>
            </a:extLst>
          </p:cNvPr>
          <p:cNvSpPr txBox="1"/>
          <p:nvPr/>
        </p:nvSpPr>
        <p:spPr>
          <a:xfrm>
            <a:off x="1190045" y="298836"/>
            <a:ext cx="981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B7F2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 the demos of optical interference in elementary physics </a:t>
            </a:r>
            <a:r>
              <a:rPr lang="en-US" sz="2800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really demos of </a:t>
            </a:r>
            <a:r>
              <a:rPr lang="en-US" sz="2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800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eynman’s path integral.</a:t>
            </a:r>
          </a:p>
        </p:txBody>
      </p:sp>
    </p:spTree>
    <p:extLst>
      <p:ext uri="{BB962C8B-B14F-4D97-AF65-F5344CB8AC3E}">
        <p14:creationId xmlns:p14="http://schemas.microsoft.com/office/powerpoint/2010/main" val="3917137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A85E2-2B5C-59FD-D360-DABA505C2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09" y="611919"/>
            <a:ext cx="10866054" cy="54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87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345DB6-8A4F-5522-54DB-B699D0487A1F}"/>
              </a:ext>
            </a:extLst>
          </p:cNvPr>
          <p:cNvSpPr txBox="1"/>
          <p:nvPr/>
        </p:nvSpPr>
        <p:spPr>
          <a:xfrm>
            <a:off x="986635" y="648361"/>
            <a:ext cx="10218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infinitely many processes or ways to go from any start to any finish.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6ACB4-FD75-FBC2-037A-ACBEF7E3A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9454" r="8190" b="65128"/>
          <a:stretch/>
        </p:blipFill>
        <p:spPr>
          <a:xfrm>
            <a:off x="986635" y="1795425"/>
            <a:ext cx="10241251" cy="41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46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F0F76-3457-C6E0-4805-7C5845681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" t="21710" r="-1" b="19829"/>
          <a:stretch/>
        </p:blipFill>
        <p:spPr>
          <a:xfrm>
            <a:off x="6573078" y="2157109"/>
            <a:ext cx="6213497" cy="4700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EACA7D-B1B2-5B38-3213-CB90432DC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06" y="463549"/>
            <a:ext cx="9384187" cy="1073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3DE52-EEC9-E05E-A2BE-5EB400DCB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06" y="2292351"/>
            <a:ext cx="67691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91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76B6A9-F1BB-7C14-7ED3-2E7EBFF5F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978673" cy="4015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78E78B-2B4B-B62E-7F0C-FDB05D69E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201" y="1158058"/>
            <a:ext cx="6936188" cy="51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9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70375C-F931-20B7-961D-E917B282B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54" y="497812"/>
            <a:ext cx="11174006" cy="58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65FC-13C7-67F4-BD61-290D24F8F74B}"/>
              </a:ext>
            </a:extLst>
          </p:cNvPr>
          <p:cNvSpPr txBox="1"/>
          <p:nvPr/>
        </p:nvSpPr>
        <p:spPr>
          <a:xfrm>
            <a:off x="2076079" y="1997839"/>
            <a:ext cx="8039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Simple ideas lie </a:t>
            </a:r>
          </a:p>
          <a:p>
            <a:r>
              <a:rPr lang="en-US" sz="60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beneath important </a:t>
            </a:r>
          </a:p>
          <a:p>
            <a:r>
              <a:rPr lang="en-US" sz="6000" dirty="0">
                <a:solidFill>
                  <a:srgbClr val="9437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concepts of physics.</a:t>
            </a:r>
          </a:p>
        </p:txBody>
      </p:sp>
    </p:spTree>
    <p:extLst>
      <p:ext uri="{BB962C8B-B14F-4D97-AF65-F5344CB8AC3E}">
        <p14:creationId xmlns:p14="http://schemas.microsoft.com/office/powerpoint/2010/main" val="3721755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744A9-E7E4-7D5F-E1DE-71A780908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81" y="1477347"/>
            <a:ext cx="10915641" cy="39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9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9F1E53-74D5-39AF-D0A0-B789A8564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2" t="5041" r="41368" b="55814"/>
          <a:stretch/>
        </p:blipFill>
        <p:spPr>
          <a:xfrm>
            <a:off x="415164" y="0"/>
            <a:ext cx="4951667" cy="6872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BDDA5-406B-7708-8384-1AF81FE72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654" y="336108"/>
            <a:ext cx="5663592" cy="2596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EBDAF-014D-5E0E-EDA5-9C73D4F75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651" y="3429000"/>
            <a:ext cx="5352185" cy="321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7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C05AAC-DAC5-616C-251F-6AC5D429B8F0}"/>
              </a:ext>
            </a:extLst>
          </p:cNvPr>
          <p:cNvSpPr txBox="1"/>
          <p:nvPr/>
        </p:nvSpPr>
        <p:spPr>
          <a:xfrm>
            <a:off x="957509" y="262707"/>
            <a:ext cx="10276981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never think of the future.  It comes soon enough.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Once we accept our limits, we go beyond them.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 fool can know.  The point is to understand.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Imagination is more important than knowledge.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things are infinite.  The universe and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stupidity — I’m not so sure about the universe.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never teach my pupils; I only provide the conditions in which they can learn.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Everybody is a genius.  But if you judge a fish by its ability to climb a tree,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will live its whole life believing that it is stupid.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941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know not with what weapons World War III will be fought,</a:t>
            </a:r>
          </a:p>
          <a:p>
            <a:r>
              <a:rPr lang="en-US" sz="2000" dirty="0">
                <a:solidFill>
                  <a:srgbClr val="941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World War IV will be fought with sticks and stones.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most beautiful thing we can experience is the Mysterious.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AE4E5-E60E-F5AA-4B9F-D0FFB5DC77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47" r="3456" b="12065"/>
          <a:stretch/>
        </p:blipFill>
        <p:spPr>
          <a:xfrm>
            <a:off x="8340045" y="0"/>
            <a:ext cx="3851955" cy="32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45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87919-C514-DE83-E47D-0F2B03129D22}"/>
              </a:ext>
            </a:extLst>
          </p:cNvPr>
          <p:cNvSpPr txBox="1"/>
          <p:nvPr/>
        </p:nvSpPr>
        <p:spPr>
          <a:xfrm>
            <a:off x="1150288" y="338633"/>
            <a:ext cx="10619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have no way of knowing which system of coordinates</a:t>
            </a:r>
          </a:p>
          <a:p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the true or best system of coordinates. 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 we should</a:t>
            </a:r>
          </a:p>
          <a:p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write the equations of physics in such a way that </a:t>
            </a:r>
          </a:p>
          <a:p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are the same in all coordinate systems.  </a:t>
            </a:r>
            <a:r>
              <a:rPr lang="en-US" sz="1600" dirty="0">
                <a:solidFill>
                  <a:srgbClr val="9437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Who’s the other one?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011B9-BDD5-DF0E-4FB5-A4DB6AA6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42" y="2241980"/>
            <a:ext cx="6853101" cy="4109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190A56-CF92-F10F-15E6-F2E54C23E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939" y="2241980"/>
            <a:ext cx="4073719" cy="4616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821F38-F57C-91F7-F613-A9F303F5ACCA}"/>
              </a:ext>
            </a:extLst>
          </p:cNvPr>
          <p:cNvSpPr txBox="1"/>
          <p:nvPr/>
        </p:nvSpPr>
        <p:spPr>
          <a:xfrm>
            <a:off x="3317899" y="6351873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Eclipse of 1919</a:t>
            </a:r>
          </a:p>
        </p:txBody>
      </p:sp>
    </p:spTree>
    <p:extLst>
      <p:ext uri="{BB962C8B-B14F-4D97-AF65-F5344CB8AC3E}">
        <p14:creationId xmlns:p14="http://schemas.microsoft.com/office/powerpoint/2010/main" val="1949836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11A7-AC43-117D-7518-488A30E956BC}"/>
              </a:ext>
            </a:extLst>
          </p:cNvPr>
          <p:cNvSpPr txBox="1"/>
          <p:nvPr/>
        </p:nvSpPr>
        <p:spPr>
          <a:xfrm>
            <a:off x="1113181" y="117693"/>
            <a:ext cx="1037645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360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see</a:t>
            </a:r>
            <a:r>
              <a:rPr lang="en-US" sz="3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,” said Einstein, “</a:t>
            </a:r>
            <a:r>
              <a:rPr lang="en-US" sz="360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designed as a model to illustrate the equivalence principle</a:t>
            </a:r>
            <a:r>
              <a:rPr lang="en-US" sz="3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. . . ” A big grin spread across his face and his eyes twinkled with delight as he said, “</a:t>
            </a:r>
            <a:r>
              <a:rPr lang="en-US" sz="3600" dirty="0">
                <a:solidFill>
                  <a:srgbClr val="FF4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now the equivalence principle</a:t>
            </a:r>
            <a:r>
              <a:rPr lang="en-US" sz="3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 Grasping the gadget, he thrust it upwards until it touched the ceiling. “</a:t>
            </a:r>
            <a:r>
              <a:rPr lang="en-US" sz="3600" dirty="0">
                <a:solidFill>
                  <a:srgbClr val="009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 I will let it drop,” </a:t>
            </a:r>
            <a:r>
              <a:rPr lang="en-US" sz="3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said</a:t>
            </a:r>
            <a:r>
              <a:rPr lang="en-US" sz="3600" dirty="0">
                <a:solidFill>
                  <a:srgbClr val="009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“and according to the equivalence principle there will be no gravitational force. So the spring will now be strong enough to bring the little ball into the plastic tube</a:t>
            </a:r>
            <a:r>
              <a:rPr lang="en-US" sz="3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84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6B772E-5B44-F0C5-08DF-BB2961F0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318" y="0"/>
            <a:ext cx="7575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2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83200B-3BE4-EECD-852B-96A616DA5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6" t="19829" r="18144" b="9008"/>
          <a:stretch/>
        </p:blipFill>
        <p:spPr>
          <a:xfrm>
            <a:off x="8428893" y="-1"/>
            <a:ext cx="3763108" cy="5956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F9EA6-D6DD-B657-79FA-22582ECA74ED}"/>
              </a:ext>
            </a:extLst>
          </p:cNvPr>
          <p:cNvSpPr txBox="1"/>
          <p:nvPr/>
        </p:nvSpPr>
        <p:spPr>
          <a:xfrm>
            <a:off x="8428893" y="6106601"/>
            <a:ext cx="384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 Planck and Albert Einstein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7737E-F37F-80BD-2AF2-4A92C4B22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48" y="821800"/>
            <a:ext cx="7583848" cy="50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23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1FA50-5258-4F8F-0512-0AAF5D890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692149"/>
            <a:ext cx="9092324" cy="576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1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8F435-1362-63AB-4C03-76010341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149" y="930302"/>
            <a:ext cx="10692727" cy="405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3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981ED-3937-1CBF-9E9F-6F07C521F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83" y="1255413"/>
            <a:ext cx="10626920" cy="36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2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8AC70-63CF-7219-42A2-CD709D40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981"/>
            <a:ext cx="10515600" cy="11312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Oppenheimer explains the uncertainty principle:</a:t>
            </a:r>
          </a:p>
        </p:txBody>
      </p:sp>
      <p:pic>
        <p:nvPicPr>
          <p:cNvPr id="5" name="Content Placeholder 4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F0D216B9-4042-5EC3-925F-C6FB4810C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5560" y="1191303"/>
            <a:ext cx="4568578" cy="49467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390E0D-7B55-D673-BF65-C1289B39608C}"/>
              </a:ext>
            </a:extLst>
          </p:cNvPr>
          <p:cNvSpPr txBox="1"/>
          <p:nvPr/>
        </p:nvSpPr>
        <p:spPr>
          <a:xfrm>
            <a:off x="838201" y="1191303"/>
            <a:ext cx="61301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use an instrument to measure the </a:t>
            </a:r>
            <a:r>
              <a:rPr lang="en-U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position</a:t>
            </a:r>
            <a:r>
              <a:rPr lang="en-US" sz="32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something, your instrument must be </a:t>
            </a:r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attached</a:t>
            </a:r>
            <a:r>
              <a:rPr lang="en-US" sz="32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a known position.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4E2CD-041D-73DD-9347-6578F0CE366A}"/>
              </a:ext>
            </a:extLst>
          </p:cNvPr>
          <p:cNvSpPr txBox="1"/>
          <p:nvPr/>
        </p:nvSpPr>
        <p:spPr>
          <a:xfrm>
            <a:off x="838201" y="3948693"/>
            <a:ext cx="62352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use the recoil of an instrument to measure the </a:t>
            </a:r>
            <a:r>
              <a:rPr lang="en-US" sz="3200" dirty="0">
                <a:solidFill>
                  <a:srgbClr val="0B7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momentum</a:t>
            </a:r>
            <a:r>
              <a:rPr lang="en-US" sz="32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something, your instrument must be </a:t>
            </a:r>
            <a:r>
              <a:rPr lang="en-US" sz="3200" b="1" dirty="0">
                <a:solidFill>
                  <a:srgbClr val="0B7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</a:t>
            </a:r>
            <a:r>
              <a:rPr lang="en-US" sz="32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recoil.</a:t>
            </a:r>
          </a:p>
        </p:txBody>
      </p:sp>
    </p:spTree>
    <p:extLst>
      <p:ext uri="{BB962C8B-B14F-4D97-AF65-F5344CB8AC3E}">
        <p14:creationId xmlns:p14="http://schemas.microsoft.com/office/powerpoint/2010/main" val="3083479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6A7F4-0998-BB71-CFA4-449DD98D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93" y="789406"/>
            <a:ext cx="10735354" cy="544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9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347712-B9F5-80AE-512D-25B93714F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5" y="1194270"/>
            <a:ext cx="11185055" cy="44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576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E556C3-4F91-84D8-A2E7-259467685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40" y="909210"/>
            <a:ext cx="11098600" cy="483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6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42E516-7E5A-40BA-9D98-7AF32DC6D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49" y="762000"/>
            <a:ext cx="11314539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6048A2-6728-32DA-82E9-371644C9B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70" y="632129"/>
            <a:ext cx="10414985" cy="56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34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D6540-BE00-86E3-2B3A-3B041D153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6" y="697258"/>
            <a:ext cx="10954560" cy="54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565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D9602-A7D7-E30C-D42C-B72BB4B289B7}"/>
              </a:ext>
            </a:extLst>
          </p:cNvPr>
          <p:cNvSpPr txBox="1"/>
          <p:nvPr/>
        </p:nvSpPr>
        <p:spPr>
          <a:xfrm>
            <a:off x="270345" y="771277"/>
            <a:ext cx="1192165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most beautiful thing we can experience </a:t>
            </a:r>
          </a:p>
          <a:p>
            <a:r>
              <a:rPr lang="en-US" sz="36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the Mysterious.</a:t>
            </a:r>
          </a:p>
          <a:p>
            <a:endParaRPr lang="en-US" sz="3600" dirty="0">
              <a:solidFill>
                <a:srgbClr val="FF4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600" dirty="0">
                <a:solidFill>
                  <a:srgbClr val="7A81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Dark (i.e., invisible) matter is 84% of all matter. </a:t>
            </a:r>
          </a:p>
          <a:p>
            <a:r>
              <a:rPr lang="en-US" sz="3600" dirty="0">
                <a:solidFill>
                  <a:srgbClr val="7A81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Dark energy is 68% of the energy of the universe.  </a:t>
            </a:r>
          </a:p>
          <a:p>
            <a:r>
              <a:rPr lang="en-US" sz="3600" dirty="0">
                <a:solidFill>
                  <a:srgbClr val="7A81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are they?</a:t>
            </a:r>
          </a:p>
          <a:p>
            <a:endParaRPr lang="en-US" sz="3600" dirty="0">
              <a:solidFill>
                <a:srgbClr val="7A81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600" dirty="0">
                <a:solidFill>
                  <a:srgbClr val="7A81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the Higgs?  Why does it couple so weirdly?</a:t>
            </a:r>
          </a:p>
          <a:p>
            <a:r>
              <a:rPr lang="en-US" sz="3600" dirty="0">
                <a:solidFill>
                  <a:srgbClr val="7A81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are the electroweak interactions so lopsided?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740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638526-72E3-E6CB-F08E-68638AE4A3DC}"/>
              </a:ext>
            </a:extLst>
          </p:cNvPr>
          <p:cNvSpPr txBox="1"/>
          <p:nvPr/>
        </p:nvSpPr>
        <p:spPr>
          <a:xfrm>
            <a:off x="636106" y="206734"/>
            <a:ext cx="1149758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Roy J. Glauber, Phys. Rev.84, 395 (1951).</a:t>
            </a:r>
            <a:br>
              <a:rPr lang="en-US" dirty="0">
                <a:solidFill>
                  <a:srgbClr val="0070C0"/>
                </a:solidFill>
                <a:effectLst/>
                <a:latin typeface="Monaco" pitchFamily="2" charset="77"/>
              </a:rPr>
            </a:br>
            <a:endParaRPr lang="en-US" dirty="0">
              <a:solidFill>
                <a:srgbClr val="0070C0"/>
              </a:solidFill>
              <a:effectLst/>
              <a:latin typeface="Monaco" pitchFamily="2" charset="77"/>
            </a:endParaRPr>
          </a:p>
          <a:p>
            <a:r>
              <a:rPr lang="en-US" sz="2400" dirty="0">
                <a:solidFill>
                  <a:srgbClr val="7A81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en-US" sz="2400" dirty="0">
                <a:solidFill>
                  <a:srgbClr val="7A81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T.R. Govindarajan and Sumanta Chakraborty,</a:t>
            </a:r>
          </a:p>
          <a:p>
            <a:r>
              <a:rPr lang="en-US" sz="2400" dirty="0">
                <a:solidFill>
                  <a:srgbClr val="7A81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Mod. Phys. Lett. A 34, 2050013 (2019).</a:t>
            </a:r>
          </a:p>
          <a:p>
            <a:endParaRPr lang="en-US" sz="2400" dirty="0">
              <a:solidFill>
                <a:srgbClr val="7A81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rgbClr val="9437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John </a:t>
            </a:r>
            <a:r>
              <a:rPr lang="en-US" sz="2400" dirty="0">
                <a:solidFill>
                  <a:srgbClr val="9437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Nash,  The Imbedding Problem for Riemannian Manifolds, </a:t>
            </a:r>
          </a:p>
          <a:p>
            <a:r>
              <a:rPr lang="en-US" sz="2400" dirty="0">
                <a:solidFill>
                  <a:srgbClr val="9437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Ann. Math. 63(1), 20–63 (1956).</a:t>
            </a:r>
            <a:b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rgbClr val="0039B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O. Müller and M. Sánchez, Lorentzian manifolds isometrically </a:t>
            </a:r>
          </a:p>
          <a:p>
            <a:r>
              <a:rPr lang="en-US" sz="2400" dirty="0">
                <a:solidFill>
                  <a:srgbClr val="0039B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embeddable in    </a:t>
            </a:r>
            <a:r>
              <a:rPr lang="en-US" sz="2400" dirty="0">
                <a:solidFill>
                  <a:srgbClr val="0039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2400" dirty="0">
                <a:solidFill>
                  <a:srgbClr val="0039B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Trans. Amer. Math. Soc. 363(10), 5367–5379 (2011). </a:t>
            </a:r>
          </a:p>
          <a:p>
            <a:endParaRPr lang="en-US" sz="2400" dirty="0">
              <a:solidFill>
                <a:srgbClr val="0039B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rgbClr val="9437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Luis Aké, José L. Flores and Miguel Sánchez, Structure of globally </a:t>
            </a:r>
          </a:p>
          <a:p>
            <a:r>
              <a:rPr lang="en-US" sz="2400" dirty="0">
                <a:solidFill>
                  <a:srgbClr val="9437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hyperbolic spacetimes with timelike boundary, </a:t>
            </a:r>
            <a:r>
              <a:rPr lang="en-US" sz="2400" b="0" i="0" u="none" strike="noStrike" dirty="0">
                <a:solidFill>
                  <a:srgbClr val="9437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Portugaliae Mathematica </a:t>
            </a:r>
          </a:p>
          <a:p>
            <a:r>
              <a:rPr lang="en-US" sz="2400" b="0" i="0" u="none" strike="noStrike" dirty="0">
                <a:solidFill>
                  <a:srgbClr val="9437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 (3/4) 291-313 (2023),  </a:t>
            </a:r>
            <a:r>
              <a:rPr lang="en-US" sz="2400" dirty="0">
                <a:solidFill>
                  <a:srgbClr val="9437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arXiv</a:t>
            </a:r>
            <a:r>
              <a:rPr lang="en-US" sz="2400" dirty="0">
                <a:solidFill>
                  <a:srgbClr val="9437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2400" dirty="0">
                <a:solidFill>
                  <a:srgbClr val="9437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1808.04412.</a:t>
            </a:r>
          </a:p>
          <a:p>
            <a:endParaRPr lang="en-US" sz="2400" dirty="0">
              <a:solidFill>
                <a:srgbClr val="9437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US" sz="2400" dirty="0">
                <a:solidFill>
                  <a:srgbClr val="0432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K.C., PRD 102, 065011 (2020); 106, 029901 (2022); </a:t>
            </a:r>
            <a:r>
              <a:rPr lang="en-US" sz="2400" b="0" i="0" u="none" strike="noStrike" dirty="0">
                <a:solidFill>
                  <a:srgbClr val="0432FF"/>
                </a:solidFill>
                <a:effectLst/>
                <a:latin typeface="verdana" panose="020B0604030504040204" pitchFamily="34" charset="0"/>
              </a:rPr>
              <a:t>hal-04168724.</a:t>
            </a:r>
            <a:endParaRPr lang="en-US" sz="2400" dirty="0">
              <a:solidFill>
                <a:srgbClr val="0432F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BD29D8-950A-48B5-0C29-62621AB43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902" y="3447305"/>
            <a:ext cx="446479" cy="3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7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D52BA-E1E3-A9FF-E57C-063F13C8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18" y="1116016"/>
            <a:ext cx="11061526" cy="154070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an instrument can't  simultaneously be both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attached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b="1" dirty="0">
                <a:solidFill>
                  <a:srgbClr val="0B7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one can’t simultaneously measure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position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b="1" dirty="0">
                <a:solidFill>
                  <a:srgbClr val="0B7F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momentum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arbitrary accuracy.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3A79-20A5-04CB-C5AE-361E6AD6D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77" y="2534893"/>
            <a:ext cx="10662745" cy="31406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limit 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30A6E-ECAA-1540-E898-16C46AA41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222" y="3874240"/>
            <a:ext cx="3771453" cy="1554170"/>
          </a:xfrm>
          <a:prstGeom prst="rect">
            <a:avLst/>
          </a:prstGeom>
        </p:spPr>
      </p:pic>
      <p:pic>
        <p:nvPicPr>
          <p:cNvPr id="9" name="Picture 8" descr="Pauli, Heisenberg and Fermi on Lake Como.">
            <a:extLst>
              <a:ext uri="{FF2B5EF4-FFF2-40B4-BE49-F238E27FC236}">
                <a16:creationId xmlns:a16="http://schemas.microsoft.com/office/drawing/2014/main" id="{0DCFF2F2-D5CC-CAC8-AB7A-27E242DFB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919" y="2778545"/>
            <a:ext cx="5051338" cy="35420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981FD1-4E21-592C-A0DF-DD8D7075760E}"/>
              </a:ext>
            </a:extLst>
          </p:cNvPr>
          <p:cNvSpPr txBox="1"/>
          <p:nvPr/>
        </p:nvSpPr>
        <p:spPr>
          <a:xfrm>
            <a:off x="6780839" y="6320642"/>
            <a:ext cx="430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Pauli, Heisenberg and Fermi on Lake Como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C6D98-BC32-C8CF-318E-7930FFF2CA09}"/>
              </a:ext>
            </a:extLst>
          </p:cNvPr>
          <p:cNvSpPr txBox="1"/>
          <p:nvPr/>
        </p:nvSpPr>
        <p:spPr>
          <a:xfrm>
            <a:off x="734743" y="6320642"/>
            <a:ext cx="5722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Erwin Planck tried in 1944 to assassinate Hitler.</a:t>
            </a:r>
          </a:p>
        </p:txBody>
      </p:sp>
    </p:spTree>
    <p:extLst>
      <p:ext uri="{BB962C8B-B14F-4D97-AF65-F5344CB8AC3E}">
        <p14:creationId xmlns:p14="http://schemas.microsoft.com/office/powerpoint/2010/main" val="134372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8A77-BE40-ABA6-A98A-515E4B77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Hydrogen atom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A3B4-5855-67DC-A0DD-93D2E0EF7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Wild guess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4A99F-F99C-1322-B891-7ED55368B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143" y="1825625"/>
            <a:ext cx="1536700" cy="45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56A097-7F76-3C8F-5BE9-F59828E094E6}"/>
              </a:ext>
            </a:extLst>
          </p:cNvPr>
          <p:cNvSpPr txBox="1"/>
          <p:nvPr/>
        </p:nvSpPr>
        <p:spPr>
          <a:xfrm>
            <a:off x="5158154" y="1821160"/>
            <a:ext cx="187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1356B-3702-B2AF-D2F9-65D791D23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157" y="1791642"/>
            <a:ext cx="2171700" cy="52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704AD7-EA24-385F-8B2A-170C36A8B01E}"/>
              </a:ext>
            </a:extLst>
          </p:cNvPr>
          <p:cNvSpPr txBox="1"/>
          <p:nvPr/>
        </p:nvSpPr>
        <p:spPr>
          <a:xfrm>
            <a:off x="8409230" y="1759605"/>
            <a:ext cx="366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the energy 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CE1F6-B467-1AB4-8C6D-B14D3AB6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46" y="2441644"/>
            <a:ext cx="6045200" cy="111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2FF49A-C7B2-DED4-2EAE-71758309F98B}"/>
              </a:ext>
            </a:extLst>
          </p:cNvPr>
          <p:cNvSpPr txBox="1"/>
          <p:nvPr/>
        </p:nvSpPr>
        <p:spPr>
          <a:xfrm>
            <a:off x="869033" y="3749526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a minimum 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3893F5-DEEB-5529-8F21-8442C2BB0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46" y="3688546"/>
            <a:ext cx="2489200" cy="584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7A0202-EF3E-775D-34DE-D443629F56E4}"/>
              </a:ext>
            </a:extLst>
          </p:cNvPr>
          <p:cNvSpPr txBox="1"/>
          <p:nvPr/>
        </p:nvSpPr>
        <p:spPr>
          <a:xfrm>
            <a:off x="7408007" y="3739684"/>
            <a:ext cx="647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6A1B8F-0D2A-0B17-EA47-3C8582C1F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053" y="4703943"/>
            <a:ext cx="9543894" cy="9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07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7535D2-FB93-8F4D-97EF-6CB5AE2B0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2" y="975884"/>
            <a:ext cx="11491955" cy="49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0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0E53-AFA8-372A-3037-60559ACC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96" y="85932"/>
            <a:ext cx="8999483" cy="830997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06D59C-98EE-F23C-1BA1-7345605A3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922" t="6112" r="31486" b="64699"/>
          <a:stretch/>
        </p:blipFill>
        <p:spPr>
          <a:xfrm>
            <a:off x="4255435" y="501430"/>
            <a:ext cx="3681130" cy="384295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C6147-ECF3-74ED-7DDB-79DDA89E5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405064"/>
            <a:ext cx="7772400" cy="1178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F23A07-067F-5E60-BE8D-315AB63EE5DC}"/>
              </a:ext>
            </a:extLst>
          </p:cNvPr>
          <p:cNvSpPr txBox="1"/>
          <p:nvPr/>
        </p:nvSpPr>
        <p:spPr>
          <a:xfrm>
            <a:off x="970059" y="5644707"/>
            <a:ext cx="777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4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known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elementary particles have spin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3F18BC-877A-154B-C6C3-646368D98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459" y="5719183"/>
            <a:ext cx="3327400" cy="469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FABD54-333D-17F3-2C6B-54878457A73A}"/>
              </a:ext>
            </a:extLst>
          </p:cNvPr>
          <p:cNvSpPr txBox="1"/>
          <p:nvPr/>
        </p:nvSpPr>
        <p:spPr>
          <a:xfrm>
            <a:off x="3532798" y="6228611"/>
            <a:ext cx="5126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why are they spinning?</a:t>
            </a:r>
          </a:p>
        </p:txBody>
      </p:sp>
    </p:spTree>
    <p:extLst>
      <p:ext uri="{BB962C8B-B14F-4D97-AF65-F5344CB8AC3E}">
        <p14:creationId xmlns:p14="http://schemas.microsoft.com/office/powerpoint/2010/main" val="3729852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34149</TotalTime>
  <Words>1033</Words>
  <Application>Microsoft Macintosh PowerPoint</Application>
  <PresentationFormat>Widescreen</PresentationFormat>
  <Paragraphs>171</Paragraphs>
  <Slides>57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Calibri Light</vt:lpstr>
      <vt:lpstr>Monaco</vt:lpstr>
      <vt:lpstr>Verdana</vt:lpstr>
      <vt:lpstr>Verdana</vt:lpstr>
      <vt:lpstr>Office Theme</vt:lpstr>
      <vt:lpstr>Simplicity and symmetry  in physics</vt:lpstr>
      <vt:lpstr>PowerPoint Presentation</vt:lpstr>
      <vt:lpstr>Outline</vt:lpstr>
      <vt:lpstr>PowerPoint Presentation</vt:lpstr>
      <vt:lpstr>Oppenheimer explains the uncertainty principle:</vt:lpstr>
      <vt:lpstr>Since an instrument can't  simultaneously be both attached and free, one can’t simultaneously measure position and momentum to arbitrary accuracy.  </vt:lpstr>
      <vt:lpstr>Hydrogen atom</vt:lpstr>
      <vt:lpstr>PowerPoint Presentation</vt:lpstr>
      <vt:lpstr>Spin</vt:lpstr>
      <vt:lpstr>PowerPoint Presentation</vt:lpstr>
      <vt:lpstr>PowerPoint Presentation</vt:lpstr>
      <vt:lpstr>PowerPoint Presentation</vt:lpstr>
      <vt:lpstr>Simplicity and symmetry</vt:lpstr>
      <vt:lpstr>The complexity of a sphere is less than the length of its equation</vt:lpstr>
      <vt:lpstr>PowerPoint Presentation</vt:lpstr>
      <vt:lpstr>Elementary particles must be simple.</vt:lpstr>
      <vt:lpstr>PowerPoint Presentation</vt:lpstr>
      <vt:lpstr>PowerPoint Presentation</vt:lpstr>
      <vt:lpstr>PowerPoint Presentation</vt:lpstr>
      <vt:lpstr>Gauge invariance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Simplicity, symmetry and physics</dc:title>
  <dc:creator>Kevin Cahill</dc:creator>
  <cp:lastModifiedBy>Kevin Cahill</cp:lastModifiedBy>
  <cp:revision>42</cp:revision>
  <dcterms:created xsi:type="dcterms:W3CDTF">2023-10-08T20:14:02Z</dcterms:created>
  <dcterms:modified xsi:type="dcterms:W3CDTF">2023-11-18T23:04:55Z</dcterms:modified>
</cp:coreProperties>
</file>