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0" r:id="rId6"/>
    <p:sldId id="261" r:id="rId7"/>
    <p:sldId id="262" r:id="rId8"/>
    <p:sldId id="264" r:id="rId9"/>
    <p:sldId id="268" r:id="rId10"/>
    <p:sldId id="265" r:id="rId11"/>
    <p:sldId id="266" r:id="rId12"/>
    <p:sldId id="267" r:id="rId13"/>
    <p:sldId id="269" r:id="rId14"/>
    <p:sldId id="289" r:id="rId15"/>
    <p:sldId id="270" r:id="rId16"/>
    <p:sldId id="271" r:id="rId17"/>
    <p:sldId id="272" r:id="rId18"/>
    <p:sldId id="273" r:id="rId19"/>
    <p:sldId id="274" r:id="rId20"/>
    <p:sldId id="288" r:id="rId21"/>
    <p:sldId id="275" r:id="rId22"/>
    <p:sldId id="276" r:id="rId23"/>
    <p:sldId id="277" r:id="rId24"/>
    <p:sldId id="278" r:id="rId25"/>
    <p:sldId id="279" r:id="rId26"/>
    <p:sldId id="284" r:id="rId27"/>
    <p:sldId id="283" r:id="rId28"/>
    <p:sldId id="280" r:id="rId29"/>
    <p:sldId id="287" r:id="rId30"/>
    <p:sldId id="285" r:id="rId31"/>
    <p:sldId id="281" r:id="rId32"/>
    <p:sldId id="286" r:id="rId33"/>
    <p:sldId id="28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73" d="100"/>
          <a:sy n="73" d="100"/>
        </p:scale>
        <p:origin x="-224"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5596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157CC2-0FC8-4686-B024-99790E0F5162}" type="datetimeFigureOut">
              <a:rPr lang="en-US" dirty="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9551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764DA5-CD3D-4590-A511-FCD3BC7A793E}" type="datetimeFigureOut">
              <a:rPr lang="en-US" dirty="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6604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F5661D-6934-4B32-B92C-470368BF1EC6}" type="datetimeFigureOut">
              <a:rPr lang="en-US" dirty="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5245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C6F822A4-8DA6-4447-9B1F-C5DB58435268}" type="datetimeFigureOut">
              <a:rPr lang="en-US" dirty="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4714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48D31E-DCDA-41A7-9C67-C4B11B94D21D}" type="datetimeFigureOut">
              <a:rPr lang="en-US" dirty="0"/>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6803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B3762C0-B258-48F1-ADE6-176B4174CCDD}" type="datetimeFigureOut">
              <a:rPr lang="en-US" dirty="0"/>
              <a:t>4/7/2023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0592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4/7/2023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6995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8301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580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5583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dirty="0"/>
              <a:t>4/7/2023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840661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0000"/>
                </a:solidFill>
                <a:cs typeface="Calibri Light"/>
              </a:rPr>
              <a:t>First to the Top:</a:t>
            </a:r>
            <a:br>
              <a:rPr lang="en-US" dirty="0">
                <a:solidFill>
                  <a:srgbClr val="FF0000"/>
                </a:solidFill>
                <a:cs typeface="Calibri Light"/>
              </a:rPr>
            </a:br>
            <a:r>
              <a:rPr lang="en-US" dirty="0">
                <a:solidFill>
                  <a:srgbClr val="FF0000"/>
                </a:solidFill>
                <a:cs typeface="Calibri Light"/>
              </a:rPr>
              <a:t>Julian Schwinger's Calculation of the Anomalous Magnetic Moment of the Electron</a:t>
            </a:r>
            <a:endParaRPr lang="en-US" dirty="0">
              <a:solidFill>
                <a:srgbClr val="FF0000"/>
              </a:solidFill>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K. A. Milton</a:t>
            </a:r>
          </a:p>
          <a:p>
            <a:r>
              <a:rPr lang="en-US" dirty="0">
                <a:cs typeface="Calibri"/>
              </a:rPr>
              <a:t>H.L. Dodge Department of Physics and Astronomy</a:t>
            </a:r>
          </a:p>
          <a:p>
            <a:r>
              <a:rPr lang="en-US" dirty="0">
                <a:cs typeface="Calibri"/>
              </a:rPr>
              <a:t>The University of Oklahoma</a:t>
            </a:r>
          </a:p>
        </p:txBody>
      </p:sp>
      <p:pic>
        <p:nvPicPr>
          <p:cNvPr id="5" name="Picture 4" descr="jsphotos.pdf"/>
          <p:cNvPicPr>
            <a:picLocks noChangeAspect="1"/>
          </p:cNvPicPr>
          <p:nvPr/>
        </p:nvPicPr>
        <p:blipFill rotWithShape="1">
          <a:blip r:embed="rId2">
            <a:extLst>
              <a:ext uri="{28A0092B-C50C-407E-A947-70E740481C1C}">
                <a14:useLocalDpi xmlns:a14="http://schemas.microsoft.com/office/drawing/2010/main" val="0"/>
              </a:ext>
            </a:extLst>
          </a:blip>
          <a:srcRect l="35519" t="1268" r="-10178" b="69309"/>
          <a:stretch/>
        </p:blipFill>
        <p:spPr>
          <a:xfrm>
            <a:off x="8751446" y="4840174"/>
            <a:ext cx="3956476" cy="2017826"/>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756967857"/>
              </p:ext>
            </p:extLst>
          </p:nvPr>
        </p:nvGraphicFramePr>
        <p:xfrm>
          <a:off x="6032500" y="3332163"/>
          <a:ext cx="127000" cy="190500"/>
        </p:xfrm>
        <a:graphic>
          <a:graphicData uri="http://schemas.openxmlformats.org/presentationml/2006/ole">
            <mc:AlternateContent xmlns:mc="http://schemas.openxmlformats.org/markup-compatibility/2006">
              <mc:Choice xmlns:v="urn:schemas-microsoft-com:vml" Requires="v">
                <p:oleObj name="Equation" r:id="rId3" imgW="127000" imgH="190500" progId="Equation.3">
                  <p:embed/>
                </p:oleObj>
              </mc:Choice>
              <mc:Fallback>
                <p:oleObj name="Equation" r:id="rId3" imgW="127000" imgH="190500" progId="Equation.3">
                  <p:embed/>
                  <p:pic>
                    <p:nvPicPr>
                      <p:cNvPr id="4" name="Object 3"/>
                      <p:cNvPicPr/>
                      <p:nvPr/>
                    </p:nvPicPr>
                    <p:blipFill>
                      <a:blip r:embed="rId4"/>
                      <a:stretch>
                        <a:fillRect/>
                      </a:stretch>
                    </p:blipFill>
                    <p:spPr>
                      <a:xfrm>
                        <a:off x="6032500" y="3332163"/>
                        <a:ext cx="127000" cy="1905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60148971"/>
              </p:ext>
            </p:extLst>
          </p:nvPr>
        </p:nvGraphicFramePr>
        <p:xfrm>
          <a:off x="916317" y="5102878"/>
          <a:ext cx="2319804" cy="1374699"/>
        </p:xfrm>
        <a:graphic>
          <a:graphicData uri="http://schemas.openxmlformats.org/presentationml/2006/ole">
            <mc:AlternateContent xmlns:mc="http://schemas.openxmlformats.org/markup-compatibility/2006">
              <mc:Choice xmlns:v="urn:schemas-microsoft-com:vml" Requires="v">
                <p:oleObj name="Equation" r:id="rId5" imgW="685800" imgH="406400" progId="Equation.3">
                  <p:embed/>
                </p:oleObj>
              </mc:Choice>
              <mc:Fallback>
                <p:oleObj name="Equation" r:id="rId5" imgW="685800" imgH="406400" progId="Equation.3">
                  <p:embed/>
                  <p:pic>
                    <p:nvPicPr>
                      <p:cNvPr id="6" name="Object 5"/>
                      <p:cNvPicPr/>
                      <p:nvPr/>
                    </p:nvPicPr>
                    <p:blipFill>
                      <a:blip r:embed="rId6"/>
                      <a:stretch>
                        <a:fillRect/>
                      </a:stretch>
                    </p:blipFill>
                    <p:spPr>
                      <a:xfrm>
                        <a:off x="916317" y="5102878"/>
                        <a:ext cx="2319804" cy="1374699"/>
                      </a:xfrm>
                      <a:prstGeom prst="rect">
                        <a:avLst/>
                      </a:prstGeom>
                    </p:spPr>
                  </p:pic>
                </p:oleObj>
              </mc:Fallback>
            </mc:AlternateContent>
          </a:graphicData>
        </a:graphic>
      </p:graphicFrame>
    </p:spTree>
    <p:extLst>
      <p:ext uri="{BB962C8B-B14F-4D97-AF65-F5344CB8AC3E}">
        <p14:creationId xmlns:p14="http://schemas.microsoft.com/office/powerpoint/2010/main" val="38793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On Quantum-</a:t>
            </a:r>
            <a:r>
              <a:rPr lang="en-US" sz="2400" dirty="0" err="1"/>
              <a:t>ElectrodynamIcs</a:t>
            </a:r>
            <a:r>
              <a:rPr lang="en-US" sz="2400" dirty="0"/>
              <a:t> and the </a:t>
            </a:r>
            <a:r>
              <a:rPr lang="en-US" sz="2400" dirty="0" err="1"/>
              <a:t>Magnetlc</a:t>
            </a:r>
            <a:r>
              <a:rPr lang="en-US" sz="2400" dirty="0"/>
              <a:t> Moment of the Electron </a:t>
            </a:r>
            <a:br>
              <a:rPr lang="en-US" sz="2400" dirty="0"/>
            </a:br>
            <a:r>
              <a:rPr lang="en-US" sz="2400" dirty="0"/>
              <a:t>J. Schwinger, Harvard University, Cambridge, Massachusetts,  December 30, 1947 </a:t>
            </a:r>
            <a:br>
              <a:rPr lang="en-US" sz="2400" dirty="0"/>
            </a:br>
            <a:r>
              <a:rPr lang="en-US" sz="2400" dirty="0"/>
              <a:t>Physical Review </a:t>
            </a:r>
            <a:r>
              <a:rPr lang="en-US" sz="2400" b="1" dirty="0"/>
              <a:t>73, </a:t>
            </a:r>
            <a:r>
              <a:rPr lang="en-US" sz="2400" dirty="0"/>
              <a:t>416</a:t>
            </a:r>
            <a:br>
              <a:rPr lang="en-US" sz="2400" dirty="0"/>
            </a:br>
            <a:endParaRPr lang="en-US" sz="2400" dirty="0"/>
          </a:p>
        </p:txBody>
      </p:sp>
      <p:pic>
        <p:nvPicPr>
          <p:cNvPr id="4" name="Content Placeholder 3" descr="PhysRev.73.416.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719" r="-11719"/>
          <a:stretch/>
        </p:blipFill>
        <p:spPr>
          <a:xfrm>
            <a:off x="1426676" y="1164102"/>
            <a:ext cx="5010769" cy="5727322"/>
          </a:xfrm>
        </p:spPr>
      </p:pic>
      <p:pic>
        <p:nvPicPr>
          <p:cNvPr id="5" name="Picture 4" descr="PhysRev.73.41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702" y="1200259"/>
            <a:ext cx="4371891" cy="5657741"/>
          </a:xfrm>
          <a:prstGeom prst="rect">
            <a:avLst/>
          </a:prstGeom>
        </p:spPr>
      </p:pic>
    </p:spTree>
    <p:extLst>
      <p:ext uri="{BB962C8B-B14F-4D97-AF65-F5344CB8AC3E}">
        <p14:creationId xmlns:p14="http://schemas.microsoft.com/office/powerpoint/2010/main" val="329309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stated in the Letter to the Editor:</a:t>
            </a:r>
          </a:p>
        </p:txBody>
      </p:sp>
      <p:sp>
        <p:nvSpPr>
          <p:cNvPr id="3" name="Content Placeholder 2"/>
          <p:cNvSpPr>
            <a:spLocks noGrp="1"/>
          </p:cNvSpPr>
          <p:nvPr>
            <p:ph idx="1"/>
          </p:nvPr>
        </p:nvSpPr>
        <p:spPr/>
        <p:txBody>
          <a:bodyPr/>
          <a:lstStyle/>
          <a:p>
            <a:pPr marL="0" indent="0">
              <a:buNone/>
            </a:pPr>
            <a:r>
              <a:rPr lang="en-US" dirty="0"/>
              <a:t>``The detailed application of the theory shows that the </a:t>
            </a:r>
            <a:r>
              <a:rPr lang="en-US" dirty="0" err="1"/>
              <a:t>radiative</a:t>
            </a:r>
            <a:r>
              <a:rPr lang="en-US" dirty="0"/>
              <a:t> correction to the magnetic interaction energy corresponds to an additional magnetic moment associated with the electron spin, of magnitude </a:t>
            </a:r>
            <a:r>
              <a:rPr lang="en-US" dirty="0" err="1"/>
              <a:t>δμ</a:t>
            </a:r>
            <a:r>
              <a:rPr lang="en-US" dirty="0"/>
              <a:t>/μ =(½ π)e^2/</a:t>
            </a:r>
            <a:r>
              <a:rPr lang="en-US" dirty="0" err="1"/>
              <a:t>ħc</a:t>
            </a:r>
            <a:r>
              <a:rPr lang="en-US" dirty="0"/>
              <a:t> = 0.001162. It is indeed gratifying that recently acquired experimental data confirm this prediction.”</a:t>
            </a:r>
          </a:p>
          <a:p>
            <a:r>
              <a:rPr lang="en-US" dirty="0"/>
              <a:t>Note the misprint: it should be 1/(2π).</a:t>
            </a:r>
          </a:p>
          <a:p>
            <a:r>
              <a:rPr lang="en-US" dirty="0"/>
              <a:t>Schwinger goes on to compare with the hyperfine </a:t>
            </a:r>
            <a:r>
              <a:rPr lang="en-US" dirty="0" err="1"/>
              <a:t>splittings</a:t>
            </a:r>
            <a:r>
              <a:rPr lang="en-US" dirty="0"/>
              <a:t> seen in hydrogen, deuterium,  and most precisely for Na and Ga.</a:t>
            </a:r>
          </a:p>
          <a:p>
            <a:r>
              <a:rPr lang="en-US" dirty="0"/>
              <a:t>He notes that in the process of obtaining these results, mass and charge renormalization must be effected.</a:t>
            </a:r>
          </a:p>
        </p:txBody>
      </p:sp>
    </p:spTree>
    <p:extLst>
      <p:ext uri="{BB962C8B-B14F-4D97-AF65-F5344CB8AC3E}">
        <p14:creationId xmlns:p14="http://schemas.microsoft.com/office/powerpoint/2010/main" val="159366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Lamb shift and electron scattering</a:t>
            </a:r>
          </a:p>
        </p:txBody>
      </p:sp>
      <p:sp>
        <p:nvSpPr>
          <p:cNvPr id="3" name="Content Placeholder 2"/>
          <p:cNvSpPr>
            <a:spLocks noGrp="1"/>
          </p:cNvSpPr>
          <p:nvPr>
            <p:ph idx="1"/>
          </p:nvPr>
        </p:nvSpPr>
        <p:spPr/>
        <p:txBody>
          <a:bodyPr/>
          <a:lstStyle/>
          <a:p>
            <a:r>
              <a:rPr lang="en-US" dirty="0"/>
              <a:t>He ends the note by remarking that he has calculated the shift of energy levels in hydrogen-like atoms, and the modification of scattering of electrons in a Coulomb field.  </a:t>
            </a:r>
          </a:p>
          <a:p>
            <a:r>
              <a:rPr lang="en-US" dirty="0"/>
              <a:t>Agreement with the Lamb-</a:t>
            </a:r>
            <a:r>
              <a:rPr lang="en-US" dirty="0" err="1"/>
              <a:t>Retherford</a:t>
            </a:r>
            <a:r>
              <a:rPr lang="en-US" dirty="0"/>
              <a:t> experiment and with Bethe’s calculation is noted, but no results are given: “A paper dealing with the details of this theory and its applications is in course of preparation.”</a:t>
            </a:r>
          </a:p>
          <a:p>
            <a:r>
              <a:rPr lang="en-US" dirty="0"/>
              <a:t>But before such a paper could be written, Schwinger completely reformulated his theory.</a:t>
            </a:r>
          </a:p>
          <a:p>
            <a:endParaRPr lang="en-US" dirty="0"/>
          </a:p>
        </p:txBody>
      </p:sp>
    </p:spTree>
    <p:extLst>
      <p:ext uri="{BB962C8B-B14F-4D97-AF65-F5344CB8AC3E}">
        <p14:creationId xmlns:p14="http://schemas.microsoft.com/office/powerpoint/2010/main" val="125193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75" y="330335"/>
            <a:ext cx="8542665" cy="1325563"/>
          </a:xfrm>
        </p:spPr>
        <p:txBody>
          <a:bodyPr/>
          <a:lstStyle/>
          <a:p>
            <a:r>
              <a:rPr lang="en-US" dirty="0"/>
              <a:t>January 1948 New York APS meeting (Columbia)</a:t>
            </a:r>
          </a:p>
        </p:txBody>
      </p:sp>
      <p:sp>
        <p:nvSpPr>
          <p:cNvPr id="3" name="Content Placeholder 2"/>
          <p:cNvSpPr>
            <a:spLocks noGrp="1"/>
          </p:cNvSpPr>
          <p:nvPr>
            <p:ph idx="1"/>
          </p:nvPr>
        </p:nvSpPr>
        <p:spPr>
          <a:xfrm>
            <a:off x="838200" y="1582951"/>
            <a:ext cx="10515600" cy="4594012"/>
          </a:xfrm>
        </p:spPr>
        <p:txBody>
          <a:bodyPr>
            <a:normAutofit fontScale="85000" lnSpcReduction="20000"/>
          </a:bodyPr>
          <a:lstStyle/>
          <a:p>
            <a:r>
              <a:rPr lang="en-US" dirty="0"/>
              <a:t>Schwinger reported on his results in Quantum Electrodynamics in a one-hour lecture.</a:t>
            </a:r>
          </a:p>
          <a:p>
            <a:r>
              <a:rPr lang="en-US" dirty="0"/>
              <a:t>The talk was met with such acclaim, but given in such a small room (K.K. Darrow, secretary of the APS, did not have much regard for theory), that it had to be repeated two more times, in successively larger venues.</a:t>
            </a:r>
          </a:p>
          <a:p>
            <a:r>
              <a:rPr lang="en-US" dirty="0"/>
              <a:t>Feynman announced after Schwinger’s lecture that he had obtained all the same results, but that he found, unlike Schwinger, that the magnetic moment of an electron in an atom was the same as that of a free electron.  (Schwinger had not done a covariant calculation.)</a:t>
            </a:r>
          </a:p>
          <a:p>
            <a:r>
              <a:rPr lang="en-US" dirty="0"/>
              <a:t>There is some doubt Feynman had a complete calculation by that date, but Feynman was right.</a:t>
            </a:r>
          </a:p>
          <a:p>
            <a:r>
              <a:rPr lang="en-US" dirty="0"/>
              <a:t>After the talk, Rabi encountered Victor </a:t>
            </a:r>
            <a:r>
              <a:rPr lang="en-US" dirty="0" err="1"/>
              <a:t>LaMer</a:t>
            </a:r>
            <a:r>
              <a:rPr lang="en-US" dirty="0"/>
              <a:t> in the Faculty Club elevator and started speaking about this sensational revolution.  </a:t>
            </a:r>
            <a:r>
              <a:rPr lang="en-US" dirty="0" err="1"/>
              <a:t>LaMer</a:t>
            </a:r>
            <a:r>
              <a:rPr lang="en-US" dirty="0"/>
              <a:t> asked who was the speaker?  Rabi: ``Oh, you know him, you gave him an F, Julian Schwinger!”</a:t>
            </a:r>
          </a:p>
        </p:txBody>
      </p:sp>
      <p:pic>
        <p:nvPicPr>
          <p:cNvPr id="4" name="Picture 3" descr="220px-Feynman_at_Los_Alam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093" y="-191346"/>
            <a:ext cx="1665907" cy="1787064"/>
          </a:xfrm>
          <a:prstGeom prst="rect">
            <a:avLst/>
          </a:prstGeom>
        </p:spPr>
      </p:pic>
      <p:pic>
        <p:nvPicPr>
          <p:cNvPr id="5" name="Picture 4" descr="schwinger_julian_b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5657" y="-323491"/>
            <a:ext cx="1562072" cy="1976021"/>
          </a:xfrm>
          <a:prstGeom prst="rect">
            <a:avLst/>
          </a:prstGeom>
        </p:spPr>
      </p:pic>
    </p:spTree>
    <p:extLst>
      <p:ext uri="{BB962C8B-B14F-4D97-AF65-F5344CB8AC3E}">
        <p14:creationId xmlns:p14="http://schemas.microsoft.com/office/powerpoint/2010/main" val="413162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Schwinger had two advantages over Feynman</a:t>
            </a:r>
          </a:p>
        </p:txBody>
      </p:sp>
      <p:sp>
        <p:nvSpPr>
          <p:cNvPr id="3" name="Content Placeholder 2"/>
          <p:cNvSpPr>
            <a:spLocks noGrp="1"/>
          </p:cNvSpPr>
          <p:nvPr>
            <p:ph idx="1"/>
          </p:nvPr>
        </p:nvSpPr>
        <p:spPr/>
        <p:txBody>
          <a:bodyPr/>
          <a:lstStyle/>
          <a:p>
            <a:r>
              <a:rPr lang="en-US" dirty="0"/>
              <a:t>He knew from his work with Oppenheimer at Berkeley that vacuum polarization existed: “On pair creation in the proton bombardment of fluorine,” PR </a:t>
            </a:r>
            <a:r>
              <a:rPr lang="en-US" b="1" dirty="0"/>
              <a:t>56, </a:t>
            </a:r>
            <a:r>
              <a:rPr lang="en-US" dirty="0"/>
              <a:t>1066 (1939).  [Feynman initially doubted that “loop” corrections existed for the photon propagator, since his method did not seem to render them finite.]</a:t>
            </a:r>
          </a:p>
          <a:p>
            <a:r>
              <a:rPr lang="en-US" dirty="0"/>
              <a:t>He had extensively understood relativistic self-energy effects at the classical level from his work on radar and synchrotron radiation at the MIT Radiation Lab during the War, which would give him a head start in dealing with the problems of self-energy in quantum electrodynamics.</a:t>
            </a:r>
          </a:p>
        </p:txBody>
      </p:sp>
    </p:spTree>
    <p:extLst>
      <p:ext uri="{BB962C8B-B14F-4D97-AF65-F5344CB8AC3E}">
        <p14:creationId xmlns:p14="http://schemas.microsoft.com/office/powerpoint/2010/main" val="211782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Pocono Conference, March 30-April 2, 1948</a:t>
            </a:r>
          </a:p>
        </p:txBody>
      </p:sp>
      <p:sp>
        <p:nvSpPr>
          <p:cNvPr id="3" name="Content Placeholder 2"/>
          <p:cNvSpPr>
            <a:spLocks noGrp="1"/>
          </p:cNvSpPr>
          <p:nvPr>
            <p:ph idx="1"/>
          </p:nvPr>
        </p:nvSpPr>
        <p:spPr/>
        <p:txBody>
          <a:bodyPr>
            <a:normAutofit lnSpcReduction="10000"/>
          </a:bodyPr>
          <a:lstStyle/>
          <a:p>
            <a:r>
              <a:rPr lang="en-US" dirty="0"/>
              <a:t>Schwinger presented in the morning, Feynman in the afternoon.</a:t>
            </a:r>
          </a:p>
          <a:p>
            <a:r>
              <a:rPr lang="en-US" dirty="0"/>
              <a:t>In spite of questions and objections from Bohr, Teller, Dirac, etc., Schwinger proceeded on for hours, saying “perhaps it will become clearer if I proceed.’’ </a:t>
            </a:r>
          </a:p>
          <a:p>
            <a:r>
              <a:rPr lang="en-US" dirty="0"/>
              <a:t> The same trick did not work for Feynman.  “What about the exclusion principle?”  Feynman: “It doesn’t make any difference for intermediate states.”  Teller: “It is fundamentally wrong!”</a:t>
            </a:r>
          </a:p>
          <a:p>
            <a:r>
              <a:rPr lang="en-US" dirty="0"/>
              <a:t>But afterwards, Schwinger and Feynman compared notes, and although they couldn’t understand each other’s methods, they always got the same answers, so both knew they were on the right track!</a:t>
            </a:r>
          </a:p>
        </p:txBody>
      </p:sp>
    </p:spTree>
    <p:extLst>
      <p:ext uri="{BB962C8B-B14F-4D97-AF65-F5344CB8AC3E}">
        <p14:creationId xmlns:p14="http://schemas.microsoft.com/office/powerpoint/2010/main" val="237078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Schwinger’s lecture</a:t>
            </a:r>
          </a:p>
        </p:txBody>
      </p:sp>
      <p:sp>
        <p:nvSpPr>
          <p:cNvPr id="3" name="Content Placeholder 2"/>
          <p:cNvSpPr>
            <a:spLocks noGrp="1"/>
          </p:cNvSpPr>
          <p:nvPr>
            <p:ph idx="1"/>
          </p:nvPr>
        </p:nvSpPr>
        <p:spPr/>
        <p:txBody>
          <a:bodyPr>
            <a:normAutofit lnSpcReduction="10000"/>
          </a:bodyPr>
          <a:lstStyle/>
          <a:p>
            <a:r>
              <a:rPr lang="en-US" dirty="0"/>
              <a:t>Schwinger presented a covariant approach based on the </a:t>
            </a:r>
          </a:p>
          <a:p>
            <a:pPr marL="0" indent="0">
              <a:buNone/>
            </a:pPr>
            <a:r>
              <a:rPr lang="en-US" dirty="0" err="1"/>
              <a:t>Tomonaga</a:t>
            </a:r>
            <a:r>
              <a:rPr lang="en-US" dirty="0"/>
              <a:t>-Schwinger equation</a:t>
            </a:r>
          </a:p>
          <a:p>
            <a:pPr marL="0" indent="0">
              <a:buNone/>
            </a:pPr>
            <a:r>
              <a:rPr lang="en-US" i="1" dirty="0"/>
              <a:t>			</a:t>
            </a:r>
            <a:r>
              <a:rPr lang="en-US" i="1" dirty="0" err="1">
                <a:solidFill>
                  <a:srgbClr val="FF0000"/>
                </a:solidFill>
              </a:rPr>
              <a:t>i</a:t>
            </a:r>
            <a:r>
              <a:rPr lang="en-US" i="1" dirty="0">
                <a:solidFill>
                  <a:srgbClr val="FF0000"/>
                </a:solidFill>
              </a:rPr>
              <a:t> </a:t>
            </a:r>
            <a:r>
              <a:rPr lang="en-US" i="1" dirty="0" err="1">
                <a:solidFill>
                  <a:srgbClr val="FF0000"/>
                </a:solidFill>
              </a:rPr>
              <a:t>ħc</a:t>
            </a:r>
            <a:r>
              <a:rPr lang="en-US" i="1" dirty="0">
                <a:solidFill>
                  <a:srgbClr val="FF0000"/>
                </a:solidFill>
              </a:rPr>
              <a:t> </a:t>
            </a:r>
            <a:r>
              <a:rPr lang="en-US" i="1" dirty="0" err="1">
                <a:solidFill>
                  <a:srgbClr val="FF0000"/>
                </a:solidFill>
              </a:rPr>
              <a:t>δΨ</a:t>
            </a:r>
            <a:r>
              <a:rPr lang="en-US" i="1" dirty="0">
                <a:solidFill>
                  <a:srgbClr val="FF0000"/>
                </a:solidFill>
              </a:rPr>
              <a:t>(</a:t>
            </a:r>
            <a:r>
              <a:rPr lang="en-US" i="1" dirty="0" err="1">
                <a:solidFill>
                  <a:srgbClr val="FF0000"/>
                </a:solidFill>
              </a:rPr>
              <a:t>σ</a:t>
            </a:r>
            <a:r>
              <a:rPr lang="en-US" i="1" dirty="0">
                <a:solidFill>
                  <a:srgbClr val="FF0000"/>
                </a:solidFill>
              </a:rPr>
              <a:t>)/</a:t>
            </a:r>
            <a:r>
              <a:rPr lang="en-US" i="1" dirty="0" err="1">
                <a:solidFill>
                  <a:srgbClr val="FF0000"/>
                </a:solidFill>
              </a:rPr>
              <a:t>δσ</a:t>
            </a:r>
            <a:r>
              <a:rPr lang="en-US" i="1" dirty="0">
                <a:solidFill>
                  <a:srgbClr val="FF0000"/>
                </a:solidFill>
              </a:rPr>
              <a:t>(</a:t>
            </a:r>
            <a:r>
              <a:rPr lang="en-US" b="1" i="1" dirty="0">
                <a:solidFill>
                  <a:srgbClr val="FF0000"/>
                </a:solidFill>
              </a:rPr>
              <a:t>x</a:t>
            </a:r>
            <a:r>
              <a:rPr lang="en-US" dirty="0">
                <a:solidFill>
                  <a:srgbClr val="FF0000"/>
                </a:solidFill>
              </a:rPr>
              <a:t>) = </a:t>
            </a:r>
            <a:r>
              <a:rPr lang="en-US" i="1" dirty="0">
                <a:solidFill>
                  <a:srgbClr val="FF0000"/>
                </a:solidFill>
              </a:rPr>
              <a:t>H(</a:t>
            </a:r>
            <a:r>
              <a:rPr lang="en-US" b="1" i="1" dirty="0">
                <a:solidFill>
                  <a:srgbClr val="FF0000"/>
                </a:solidFill>
              </a:rPr>
              <a:t>x</a:t>
            </a:r>
            <a:r>
              <a:rPr lang="en-US" i="1" dirty="0">
                <a:solidFill>
                  <a:srgbClr val="FF0000"/>
                </a:solidFill>
              </a:rPr>
              <a:t>)</a:t>
            </a:r>
            <a:r>
              <a:rPr lang="en-US" i="1" dirty="0" err="1">
                <a:solidFill>
                  <a:srgbClr val="FF0000"/>
                </a:solidFill>
              </a:rPr>
              <a:t>Ψ</a:t>
            </a:r>
            <a:r>
              <a:rPr lang="en-US" i="1" dirty="0">
                <a:solidFill>
                  <a:srgbClr val="FF0000"/>
                </a:solidFill>
              </a:rPr>
              <a:t>(</a:t>
            </a:r>
            <a:r>
              <a:rPr lang="en-US" i="1" dirty="0" err="1">
                <a:solidFill>
                  <a:srgbClr val="FF0000"/>
                </a:solidFill>
              </a:rPr>
              <a:t>σ</a:t>
            </a:r>
            <a:r>
              <a:rPr lang="en-US" i="1" dirty="0">
                <a:solidFill>
                  <a:srgbClr val="FF0000"/>
                </a:solidFill>
              </a:rPr>
              <a:t>)</a:t>
            </a:r>
          </a:p>
          <a:p>
            <a:pPr marL="0" indent="0">
              <a:buNone/>
            </a:pPr>
            <a:r>
              <a:rPr lang="en-US" dirty="0">
                <a:solidFill>
                  <a:srgbClr val="000000"/>
                </a:solidFill>
              </a:rPr>
              <a:t>where </a:t>
            </a:r>
            <a:r>
              <a:rPr lang="en-US" dirty="0" err="1">
                <a:solidFill>
                  <a:srgbClr val="000000"/>
                </a:solidFill>
              </a:rPr>
              <a:t>σ</a:t>
            </a:r>
            <a:r>
              <a:rPr lang="en-US" i="1" dirty="0">
                <a:solidFill>
                  <a:srgbClr val="000000"/>
                </a:solidFill>
              </a:rPr>
              <a:t>(</a:t>
            </a:r>
            <a:r>
              <a:rPr lang="en-US" b="1" i="1" dirty="0">
                <a:solidFill>
                  <a:srgbClr val="000000"/>
                </a:solidFill>
              </a:rPr>
              <a:t>x</a:t>
            </a:r>
            <a:r>
              <a:rPr lang="en-US" i="1" dirty="0">
                <a:solidFill>
                  <a:srgbClr val="000000"/>
                </a:solidFill>
              </a:rPr>
              <a:t>) </a:t>
            </a:r>
            <a:r>
              <a:rPr lang="en-US" dirty="0">
                <a:solidFill>
                  <a:srgbClr val="000000"/>
                </a:solidFill>
              </a:rPr>
              <a:t>is a </a:t>
            </a:r>
            <a:r>
              <a:rPr lang="en-US" dirty="0" err="1">
                <a:solidFill>
                  <a:srgbClr val="000000"/>
                </a:solidFill>
              </a:rPr>
              <a:t>spacelike</a:t>
            </a:r>
            <a:r>
              <a:rPr lang="en-US" dirty="0">
                <a:solidFill>
                  <a:srgbClr val="000000"/>
                </a:solidFill>
              </a:rPr>
              <a:t> surface, and </a:t>
            </a:r>
            <a:r>
              <a:rPr lang="en-US" i="1" dirty="0">
                <a:solidFill>
                  <a:srgbClr val="000000"/>
                </a:solidFill>
              </a:rPr>
              <a:t>H(</a:t>
            </a:r>
            <a:r>
              <a:rPr lang="en-US" b="1" i="1" dirty="0">
                <a:solidFill>
                  <a:srgbClr val="000000"/>
                </a:solidFill>
              </a:rPr>
              <a:t>x</a:t>
            </a:r>
            <a:r>
              <a:rPr lang="en-US" i="1" dirty="0">
                <a:solidFill>
                  <a:srgbClr val="000000"/>
                </a:solidFill>
              </a:rPr>
              <a:t>) </a:t>
            </a:r>
            <a:r>
              <a:rPr lang="en-US" dirty="0">
                <a:solidFill>
                  <a:srgbClr val="000000"/>
                </a:solidFill>
              </a:rPr>
              <a:t>is the interaction Hamiltonian density.</a:t>
            </a:r>
          </a:p>
          <a:p>
            <a:r>
              <a:rPr lang="en-US" dirty="0">
                <a:solidFill>
                  <a:srgbClr val="000000"/>
                </a:solidFill>
              </a:rPr>
              <a:t>Through a series of canonical transformations, he was able to calculate the Lamb shift and the anomalous magnetic moment of the electron.</a:t>
            </a:r>
          </a:p>
          <a:p>
            <a:r>
              <a:rPr lang="en-US" dirty="0">
                <a:solidFill>
                  <a:srgbClr val="000000"/>
                </a:solidFill>
              </a:rPr>
              <a:t>This was the genesis of his “Quantum Electrodynamics’’ series: PR </a:t>
            </a:r>
            <a:r>
              <a:rPr lang="en-US" b="1" dirty="0">
                <a:solidFill>
                  <a:srgbClr val="000000"/>
                </a:solidFill>
              </a:rPr>
              <a:t>74, </a:t>
            </a:r>
            <a:r>
              <a:rPr lang="en-US" dirty="0">
                <a:solidFill>
                  <a:srgbClr val="000000"/>
                </a:solidFill>
              </a:rPr>
              <a:t>1439 (1948</a:t>
            </a:r>
            <a:r>
              <a:rPr lang="en-US" b="1" dirty="0">
                <a:solidFill>
                  <a:srgbClr val="000000"/>
                </a:solidFill>
              </a:rPr>
              <a:t>); 75, </a:t>
            </a:r>
            <a:r>
              <a:rPr lang="en-US" dirty="0">
                <a:solidFill>
                  <a:srgbClr val="000000"/>
                </a:solidFill>
              </a:rPr>
              <a:t>651 (1949); </a:t>
            </a:r>
            <a:r>
              <a:rPr lang="en-US" b="1" dirty="0">
                <a:solidFill>
                  <a:srgbClr val="000000"/>
                </a:solidFill>
              </a:rPr>
              <a:t>76, </a:t>
            </a:r>
            <a:r>
              <a:rPr lang="en-US" dirty="0">
                <a:solidFill>
                  <a:srgbClr val="000000"/>
                </a:solidFill>
              </a:rPr>
              <a:t>790 (1949).</a:t>
            </a:r>
          </a:p>
          <a:p>
            <a:pPr marL="0" indent="0">
              <a:buNone/>
            </a:pPr>
            <a:endParaRPr lang="en-US" i="1" dirty="0">
              <a:solidFill>
                <a:srgbClr val="FF0000"/>
              </a:solidFill>
            </a:endParaRPr>
          </a:p>
        </p:txBody>
      </p:sp>
      <p:pic>
        <p:nvPicPr>
          <p:cNvPr id="4" name="Picture 3" descr="Tomonag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0318" y="131622"/>
            <a:ext cx="1767125" cy="2499219"/>
          </a:xfrm>
          <a:prstGeom prst="rect">
            <a:avLst/>
          </a:prstGeom>
        </p:spPr>
      </p:pic>
      <p:sp>
        <p:nvSpPr>
          <p:cNvPr id="5" name="TextBox 4"/>
          <p:cNvSpPr txBox="1"/>
          <p:nvPr/>
        </p:nvSpPr>
        <p:spPr>
          <a:xfrm>
            <a:off x="7742333" y="869753"/>
            <a:ext cx="2335758" cy="369332"/>
          </a:xfrm>
          <a:prstGeom prst="rect">
            <a:avLst/>
          </a:prstGeom>
          <a:noFill/>
        </p:spPr>
        <p:txBody>
          <a:bodyPr wrap="none" rtlCol="0">
            <a:spAutoFit/>
          </a:bodyPr>
          <a:lstStyle/>
          <a:p>
            <a:r>
              <a:rPr lang="en-US" dirty="0" err="1"/>
              <a:t>Shin’inchiro</a:t>
            </a:r>
            <a:r>
              <a:rPr lang="en-US" dirty="0"/>
              <a:t> </a:t>
            </a:r>
            <a:r>
              <a:rPr lang="en-US" dirty="0" err="1"/>
              <a:t>Tomonaga</a:t>
            </a:r>
            <a:endParaRPr lang="en-US" dirty="0"/>
          </a:p>
        </p:txBody>
      </p:sp>
    </p:spTree>
    <p:extLst>
      <p:ext uri="{BB962C8B-B14F-4D97-AF65-F5344CB8AC3E}">
        <p14:creationId xmlns:p14="http://schemas.microsoft.com/office/powerpoint/2010/main" val="404831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 in Chicago</a:t>
            </a:r>
          </a:p>
        </p:txBody>
      </p:sp>
      <p:sp>
        <p:nvSpPr>
          <p:cNvPr id="3" name="Content Placeholder 2"/>
          <p:cNvSpPr>
            <a:spLocks noGrp="1"/>
          </p:cNvSpPr>
          <p:nvPr>
            <p:ph idx="1"/>
          </p:nvPr>
        </p:nvSpPr>
        <p:spPr/>
        <p:txBody>
          <a:bodyPr/>
          <a:lstStyle/>
          <a:p>
            <a:r>
              <a:rPr lang="en-US" dirty="0"/>
              <a:t>Fermi, Teller, and </a:t>
            </a:r>
            <a:r>
              <a:rPr lang="en-US" dirty="0" err="1"/>
              <a:t>Wentzel</a:t>
            </a:r>
            <a:r>
              <a:rPr lang="en-US" dirty="0"/>
              <a:t> went to Pocono; for once Fermi took voluminous notes.</a:t>
            </a:r>
          </a:p>
          <a:p>
            <a:r>
              <a:rPr lang="en-US" dirty="0"/>
              <a:t>After they returned, they met with graduate students, Chew, Goldberger, </a:t>
            </a:r>
            <a:r>
              <a:rPr lang="en-US" dirty="0" err="1"/>
              <a:t>Rosenbluth</a:t>
            </a:r>
            <a:r>
              <a:rPr lang="en-US" dirty="0"/>
              <a:t>, and Yang, and spent 6 weeks trying to digest Fermi’s notes of Schwinger’s lecture.</a:t>
            </a:r>
          </a:p>
          <a:p>
            <a:r>
              <a:rPr lang="en-US" dirty="0"/>
              <a:t>Yang: afterwards “we were all very tired, and none of us felt we had understood what Schwinger had done.  We only knew he had done something brilliant.”</a:t>
            </a:r>
          </a:p>
          <a:p>
            <a:r>
              <a:rPr lang="en-US" dirty="0"/>
              <a:t>``Didn’t Feynman also talk?”  All that could be remembered was his strange notation, </a:t>
            </a:r>
            <a:r>
              <a:rPr lang="en-US" i="1" dirty="0"/>
              <a:t>p </a:t>
            </a:r>
            <a:r>
              <a:rPr lang="en-US" dirty="0"/>
              <a:t>with a slash through it.</a:t>
            </a:r>
          </a:p>
        </p:txBody>
      </p:sp>
      <p:pic>
        <p:nvPicPr>
          <p:cNvPr id="4" name="Picture 3" descr="ya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4645" y="0"/>
            <a:ext cx="1936598" cy="2713628"/>
          </a:xfrm>
          <a:prstGeom prst="rect">
            <a:avLst/>
          </a:prstGeom>
        </p:spPr>
      </p:pic>
    </p:spTree>
    <p:extLst>
      <p:ext uri="{BB962C8B-B14F-4D97-AF65-F5344CB8AC3E}">
        <p14:creationId xmlns:p14="http://schemas.microsoft.com/office/powerpoint/2010/main" val="319166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Michigan Summer School, July-August 1948</a:t>
            </a:r>
          </a:p>
        </p:txBody>
      </p:sp>
      <p:sp>
        <p:nvSpPr>
          <p:cNvPr id="3" name="Content Placeholder 2"/>
          <p:cNvSpPr>
            <a:spLocks noGrp="1"/>
          </p:cNvSpPr>
          <p:nvPr>
            <p:ph idx="1"/>
          </p:nvPr>
        </p:nvSpPr>
        <p:spPr>
          <a:xfrm>
            <a:off x="838200" y="1825625"/>
            <a:ext cx="8765773" cy="4351338"/>
          </a:xfrm>
        </p:spPr>
        <p:txBody>
          <a:bodyPr>
            <a:normAutofit fontScale="92500" lnSpcReduction="20000"/>
          </a:bodyPr>
          <a:lstStyle/>
          <a:p>
            <a:r>
              <a:rPr lang="en-US" dirty="0"/>
              <a:t>Schwinger’s lectures, notes of which are extant in the UCLA archives, largely parallel the Quantum Electrodynamics papers.</a:t>
            </a:r>
          </a:p>
          <a:p>
            <a:r>
              <a:rPr lang="en-US" dirty="0"/>
              <a:t>There he gave his (incorrect) result for the Lamb shift:</a:t>
            </a:r>
          </a:p>
          <a:p>
            <a:pPr marL="0" indent="0">
              <a:buNone/>
            </a:pPr>
            <a:r>
              <a:rPr lang="en-US" dirty="0"/>
              <a:t>		</a:t>
            </a:r>
            <a:r>
              <a:rPr lang="en-US" dirty="0">
                <a:solidFill>
                  <a:srgbClr val="FF0000"/>
                </a:solidFill>
              </a:rPr>
              <a:t>Δ</a:t>
            </a:r>
            <a:r>
              <a:rPr lang="en-US" i="1" dirty="0">
                <a:solidFill>
                  <a:srgbClr val="FF0000"/>
                </a:solidFill>
              </a:rPr>
              <a:t>E ~ (Bethe log)-</a:t>
            </a:r>
            <a:r>
              <a:rPr lang="en-US" dirty="0" err="1">
                <a:solidFill>
                  <a:srgbClr val="FF0000"/>
                </a:solidFill>
              </a:rPr>
              <a:t>ln</a:t>
            </a:r>
            <a:r>
              <a:rPr lang="en-US" dirty="0">
                <a:solidFill>
                  <a:srgbClr val="FF0000"/>
                </a:solidFill>
              </a:rPr>
              <a:t> 2+3/8-1/5+1/2</a:t>
            </a:r>
          </a:p>
          <a:p>
            <a:pPr marL="0" indent="0">
              <a:buNone/>
            </a:pPr>
            <a:r>
              <a:rPr lang="en-US" dirty="0">
                <a:solidFill>
                  <a:srgbClr val="000000"/>
                </a:solidFill>
              </a:rPr>
              <a:t>where</a:t>
            </a:r>
            <a:r>
              <a:rPr lang="en-US" dirty="0">
                <a:solidFill>
                  <a:srgbClr val="FF0000"/>
                </a:solidFill>
              </a:rPr>
              <a:t> </a:t>
            </a:r>
            <a:r>
              <a:rPr lang="en-US" dirty="0">
                <a:solidFill>
                  <a:srgbClr val="000000"/>
                </a:solidFill>
              </a:rPr>
              <a:t>the first term is the Bethe logarithm, -1/5 corresponds to vacuum polarization, and the ½ is the magnetic moment effect, now correctly incorporated.  3/8 should have been 5/6, as French and </a:t>
            </a:r>
            <a:r>
              <a:rPr lang="en-US" dirty="0" err="1">
                <a:solidFill>
                  <a:srgbClr val="000000"/>
                </a:solidFill>
              </a:rPr>
              <a:t>Weisskopf</a:t>
            </a:r>
            <a:r>
              <a:rPr lang="en-US" dirty="0">
                <a:solidFill>
                  <a:srgbClr val="000000"/>
                </a:solidFill>
              </a:rPr>
              <a:t> first found.  Schwinger found his error a few months later.</a:t>
            </a:r>
          </a:p>
          <a:p>
            <a:r>
              <a:rPr lang="en-US" dirty="0">
                <a:solidFill>
                  <a:srgbClr val="000000"/>
                </a:solidFill>
              </a:rPr>
              <a:t>That was where he first encountered Dyson, who would go on to explicitly demonstrate the equivalence of Feynman’s and Schwinger’s approaches.</a:t>
            </a:r>
          </a:p>
        </p:txBody>
      </p:sp>
      <p:pic>
        <p:nvPicPr>
          <p:cNvPr id="4" name="Picture 3" descr="C0084146-Freeman_Dyson,_British-US_physici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790" y="3357244"/>
            <a:ext cx="2148589" cy="3500755"/>
          </a:xfrm>
          <a:prstGeom prst="rect">
            <a:avLst/>
          </a:prstGeom>
        </p:spPr>
      </p:pic>
    </p:spTree>
    <p:extLst>
      <p:ext uri="{BB962C8B-B14F-4D97-AF65-F5344CB8AC3E}">
        <p14:creationId xmlns:p14="http://schemas.microsoft.com/office/powerpoint/2010/main" val="2152119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Invariance and Vacuum Polarization”</a:t>
            </a:r>
          </a:p>
        </p:txBody>
      </p:sp>
      <p:sp>
        <p:nvSpPr>
          <p:cNvPr id="3" name="Content Placeholder 2"/>
          <p:cNvSpPr>
            <a:spLocks noGrp="1"/>
          </p:cNvSpPr>
          <p:nvPr>
            <p:ph idx="1"/>
          </p:nvPr>
        </p:nvSpPr>
        <p:spPr/>
        <p:txBody>
          <a:bodyPr/>
          <a:lstStyle/>
          <a:p>
            <a:r>
              <a:rPr lang="en-US" dirty="0"/>
              <a:t>Before he reformulated QED a third time, Schwinger published his most cited paper, PR </a:t>
            </a:r>
            <a:r>
              <a:rPr lang="en-US" b="1" dirty="0"/>
              <a:t>82, </a:t>
            </a:r>
            <a:r>
              <a:rPr lang="en-US" dirty="0"/>
              <a:t>664 (1951).</a:t>
            </a:r>
          </a:p>
          <a:p>
            <a:r>
              <a:rPr lang="en-US" dirty="0"/>
              <a:t>Besides setting forth QED in external electromagnetic fields, including the “Schwinger effect,” and giving the first clear statement of the axial-vector anomaly (anticipating Adler, Bell, and </a:t>
            </a:r>
            <a:r>
              <a:rPr lang="en-US" dirty="0" err="1"/>
              <a:t>Jackiw</a:t>
            </a:r>
            <a:r>
              <a:rPr lang="en-US" dirty="0"/>
              <a:t> by 2 decades), </a:t>
            </a:r>
            <a:r>
              <a:rPr lang="en-US" dirty="0">
                <a:solidFill>
                  <a:srgbClr val="3366FF"/>
                </a:solidFill>
              </a:rPr>
              <a:t>he gave what he thought was the shortest derivation of the anomalous magnetic moment of the electron in an Appendix.  He uses a proper-time method to give a less than one-page derivation of α/2π.</a:t>
            </a:r>
          </a:p>
        </p:txBody>
      </p:sp>
    </p:spTree>
    <p:extLst>
      <p:ext uri="{BB962C8B-B14F-4D97-AF65-F5344CB8AC3E}">
        <p14:creationId xmlns:p14="http://schemas.microsoft.com/office/powerpoint/2010/main" val="353910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5DE6-0296-4107-95A4-F0AD3D2ECE66}"/>
              </a:ext>
            </a:extLst>
          </p:cNvPr>
          <p:cNvSpPr>
            <a:spLocks noGrp="1"/>
          </p:cNvSpPr>
          <p:nvPr>
            <p:ph type="title"/>
          </p:nvPr>
        </p:nvSpPr>
        <p:spPr/>
        <p:txBody>
          <a:bodyPr/>
          <a:lstStyle/>
          <a:p>
            <a:r>
              <a:rPr lang="en-US" dirty="0">
                <a:cs typeface="Calibri Light"/>
              </a:rPr>
              <a:t>The spin of the electron</a:t>
            </a:r>
            <a:endParaRPr lang="en-US" dirty="0"/>
          </a:p>
        </p:txBody>
      </p:sp>
      <p:sp>
        <p:nvSpPr>
          <p:cNvPr id="3" name="Content Placeholder 2">
            <a:extLst>
              <a:ext uri="{FF2B5EF4-FFF2-40B4-BE49-F238E27FC236}">
                <a16:creationId xmlns:a16="http://schemas.microsoft.com/office/drawing/2014/main" id="{7636BEF8-F560-42D9-A419-E1EFBAD6C839}"/>
              </a:ext>
            </a:extLst>
          </p:cNvPr>
          <p:cNvSpPr>
            <a:spLocks noGrp="1"/>
          </p:cNvSpPr>
          <p:nvPr>
            <p:ph idx="1"/>
          </p:nvPr>
        </p:nvSpPr>
        <p:spPr>
          <a:xfrm>
            <a:off x="838200" y="1842337"/>
            <a:ext cx="10515600" cy="4351338"/>
          </a:xfrm>
        </p:spPr>
        <p:txBody>
          <a:bodyPr vert="horz" lIns="91440" tIns="45720" rIns="91440" bIns="45720" rtlCol="0" anchor="t">
            <a:normAutofit/>
          </a:bodyPr>
          <a:lstStyle/>
          <a:p>
            <a:r>
              <a:rPr lang="en-US" dirty="0" err="1">
                <a:cs typeface="Calibri"/>
              </a:rPr>
              <a:t>Goudsmit</a:t>
            </a:r>
            <a:r>
              <a:rPr lang="en-US" dirty="0">
                <a:cs typeface="Calibri"/>
              </a:rPr>
              <a:t> and </a:t>
            </a:r>
            <a:r>
              <a:rPr lang="en-US" dirty="0" err="1">
                <a:cs typeface="Calibri"/>
              </a:rPr>
              <a:t>Uhlenbeck</a:t>
            </a:r>
            <a:r>
              <a:rPr lang="en-US" dirty="0">
                <a:cs typeface="Calibri"/>
              </a:rPr>
              <a:t> proposed that the electron had spin-½ (1925), carrying a magnetic moment of one Bohr </a:t>
            </a:r>
            <a:r>
              <a:rPr lang="en-US" dirty="0" err="1">
                <a:cs typeface="Calibri"/>
              </a:rPr>
              <a:t>magneton</a:t>
            </a:r>
            <a:r>
              <a:rPr lang="en-US" dirty="0">
                <a:cs typeface="Calibri"/>
              </a:rPr>
              <a:t>, </a:t>
            </a:r>
            <a:r>
              <a:rPr lang="en-US" i="1" dirty="0" err="1">
                <a:cs typeface="Calibri"/>
              </a:rPr>
              <a:t>eħ</a:t>
            </a:r>
            <a:r>
              <a:rPr lang="en-US" i="1" dirty="0">
                <a:cs typeface="Calibri"/>
              </a:rPr>
              <a:t>/2mc.</a:t>
            </a:r>
          </a:p>
          <a:p>
            <a:r>
              <a:rPr lang="en-US" dirty="0">
                <a:cs typeface="Calibri"/>
              </a:rPr>
              <a:t>Factor of 2 discrepancy explained by Thomas precession.</a:t>
            </a:r>
            <a:endParaRPr lang="en-US" dirty="0"/>
          </a:p>
        </p:txBody>
      </p:sp>
      <p:pic>
        <p:nvPicPr>
          <p:cNvPr id="5" name="Picture 4" descr="spininvento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529" y="3442463"/>
            <a:ext cx="4051300" cy="3048000"/>
          </a:xfrm>
          <a:prstGeom prst="rect">
            <a:avLst/>
          </a:prstGeom>
        </p:spPr>
      </p:pic>
      <p:sp>
        <p:nvSpPr>
          <p:cNvPr id="6" name="TextBox 5"/>
          <p:cNvSpPr txBox="1"/>
          <p:nvPr/>
        </p:nvSpPr>
        <p:spPr>
          <a:xfrm>
            <a:off x="5447445" y="5464675"/>
            <a:ext cx="5403679" cy="646331"/>
          </a:xfrm>
          <a:prstGeom prst="rect">
            <a:avLst/>
          </a:prstGeom>
          <a:noFill/>
        </p:spPr>
        <p:txBody>
          <a:bodyPr wrap="square" rtlCol="0">
            <a:spAutoFit/>
          </a:bodyPr>
          <a:lstStyle/>
          <a:p>
            <a:r>
              <a:rPr lang="en-US" dirty="0"/>
              <a:t>George </a:t>
            </a:r>
            <a:r>
              <a:rPr lang="en-US" dirty="0" err="1"/>
              <a:t>Uhlenbeck</a:t>
            </a:r>
            <a:r>
              <a:rPr lang="en-US" dirty="0"/>
              <a:t>, </a:t>
            </a:r>
            <a:r>
              <a:rPr lang="en-US" dirty="0" err="1"/>
              <a:t>Hendrik</a:t>
            </a:r>
            <a:r>
              <a:rPr lang="en-US" dirty="0"/>
              <a:t> </a:t>
            </a:r>
            <a:r>
              <a:rPr lang="en-US" dirty="0" err="1"/>
              <a:t>Kramers</a:t>
            </a:r>
            <a:r>
              <a:rPr lang="en-US" dirty="0"/>
              <a:t>, Sam </a:t>
            </a:r>
            <a:r>
              <a:rPr lang="en-US" dirty="0" err="1"/>
              <a:t>Goudsmit</a:t>
            </a:r>
            <a:r>
              <a:rPr lang="en-US" dirty="0"/>
              <a:t>, 1928, Ann Arbor. All students of </a:t>
            </a:r>
            <a:r>
              <a:rPr lang="en-US" dirty="0" err="1"/>
              <a:t>Ehrenfest</a:t>
            </a:r>
            <a:r>
              <a:rPr lang="en-US" dirty="0"/>
              <a:t>.</a:t>
            </a:r>
          </a:p>
        </p:txBody>
      </p:sp>
      <p:sp>
        <p:nvSpPr>
          <p:cNvPr id="4" name="TextBox 3"/>
          <p:cNvSpPr txBox="1"/>
          <p:nvPr/>
        </p:nvSpPr>
        <p:spPr>
          <a:xfrm>
            <a:off x="5257994" y="3724316"/>
            <a:ext cx="5820705" cy="1323439"/>
          </a:xfrm>
          <a:prstGeom prst="rect">
            <a:avLst/>
          </a:prstGeom>
          <a:noFill/>
        </p:spPr>
        <p:txBody>
          <a:bodyPr wrap="square" rtlCol="0">
            <a:spAutoFit/>
          </a:bodyPr>
          <a:lstStyle/>
          <a:p>
            <a:r>
              <a:rPr lang="en-US" sz="2000" dirty="0">
                <a:solidFill>
                  <a:srgbClr val="0000FF"/>
                </a:solidFill>
              </a:rPr>
              <a:t>Robert </a:t>
            </a:r>
            <a:r>
              <a:rPr lang="en-US" sz="2000" dirty="0" err="1">
                <a:solidFill>
                  <a:srgbClr val="0000FF"/>
                </a:solidFill>
              </a:rPr>
              <a:t>Kronig</a:t>
            </a:r>
            <a:r>
              <a:rPr lang="en-US" sz="2000" dirty="0">
                <a:solidFill>
                  <a:srgbClr val="0000FF"/>
                </a:solidFill>
              </a:rPr>
              <a:t> can come up with idea before, but was shot down by his advisor Pauli!  Thomas: “The infallibility of the Deity does not extend to his self-styled vicar on earth.”</a:t>
            </a:r>
          </a:p>
        </p:txBody>
      </p:sp>
    </p:spTree>
    <p:extLst>
      <p:ext uri="{BB962C8B-B14F-4D97-AF65-F5344CB8AC3E}">
        <p14:creationId xmlns:p14="http://schemas.microsoft.com/office/powerpoint/2010/main" val="4213532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ysRev.82.664.pdf"/>
          <p:cNvPicPr>
            <a:picLocks noGrp="1" noChangeAspect="1"/>
          </p:cNvPicPr>
          <p:nvPr>
            <p:ph idx="1"/>
          </p:nvPr>
        </p:nvPicPr>
        <p:blipFill rotWithShape="1">
          <a:blip r:embed="rId2">
            <a:extLst>
              <a:ext uri="{28A0092B-C50C-407E-A947-70E740481C1C}">
                <a14:useLocalDpi xmlns:a14="http://schemas.microsoft.com/office/drawing/2010/main" val="0"/>
              </a:ext>
            </a:extLst>
          </a:blip>
          <a:srcRect l="-20245" r="-20245"/>
          <a:stretch/>
        </p:blipFill>
        <p:spPr>
          <a:xfrm>
            <a:off x="669002" y="-208741"/>
            <a:ext cx="9996280" cy="9208041"/>
          </a:xfrm>
        </p:spPr>
      </p:pic>
    </p:spTree>
    <p:extLst>
      <p:ext uri="{BB962C8B-B14F-4D97-AF65-F5344CB8AC3E}">
        <p14:creationId xmlns:p14="http://schemas.microsoft.com/office/powerpoint/2010/main" val="1601660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Dynamical Action Principle</a:t>
            </a:r>
          </a:p>
        </p:txBody>
      </p:sp>
      <p:sp>
        <p:nvSpPr>
          <p:cNvPr id="3" name="Content Placeholder 2"/>
          <p:cNvSpPr>
            <a:spLocks noGrp="1"/>
          </p:cNvSpPr>
          <p:nvPr>
            <p:ph idx="1"/>
          </p:nvPr>
        </p:nvSpPr>
        <p:spPr/>
        <p:txBody>
          <a:bodyPr/>
          <a:lstStyle/>
          <a:p>
            <a:r>
              <a:rPr lang="en-US" dirty="0"/>
              <a:t>Schwinger’s 3</a:t>
            </a:r>
            <a:r>
              <a:rPr lang="en-US" baseline="30000" dirty="0"/>
              <a:t>rd</a:t>
            </a:r>
            <a:r>
              <a:rPr lang="en-US" dirty="0"/>
              <a:t> reformulation of QFT began before GIVP, in terms of his Quantum Action Principle, “the quantum transcription of Hamilton’s action principle.”  This began right after the submission of QED III in May 1949.</a:t>
            </a:r>
          </a:p>
          <a:p>
            <a:pPr marL="0" indent="0">
              <a:buNone/>
            </a:pPr>
            <a:r>
              <a:rPr lang="en-US" dirty="0"/>
              <a:t>	</a:t>
            </a:r>
            <a:r>
              <a:rPr lang="en-US" dirty="0" err="1">
                <a:solidFill>
                  <a:srgbClr val="FF0000"/>
                </a:solidFill>
              </a:rPr>
              <a:t>δ</a:t>
            </a:r>
            <a:r>
              <a:rPr lang="en-US" dirty="0">
                <a:solidFill>
                  <a:srgbClr val="FF0000"/>
                </a:solidFill>
              </a:rPr>
              <a:t>&lt; ζ’,σ_1|ζ’’,σ_2&gt; = </a:t>
            </a:r>
            <a:r>
              <a:rPr lang="en-US" i="1" dirty="0">
                <a:solidFill>
                  <a:srgbClr val="FF0000"/>
                </a:solidFill>
              </a:rPr>
              <a:t>(</a:t>
            </a:r>
            <a:r>
              <a:rPr lang="en-US" i="1" dirty="0" err="1">
                <a:solidFill>
                  <a:srgbClr val="FF0000"/>
                </a:solidFill>
              </a:rPr>
              <a:t>i</a:t>
            </a:r>
            <a:r>
              <a:rPr lang="en-US" i="1" dirty="0">
                <a:solidFill>
                  <a:srgbClr val="FF0000"/>
                </a:solidFill>
              </a:rPr>
              <a:t>/</a:t>
            </a:r>
            <a:r>
              <a:rPr lang="en-US" i="1" dirty="0" err="1">
                <a:solidFill>
                  <a:srgbClr val="FF0000"/>
                </a:solidFill>
              </a:rPr>
              <a:t>ħ</a:t>
            </a:r>
            <a:r>
              <a:rPr lang="en-US" i="1" dirty="0">
                <a:solidFill>
                  <a:srgbClr val="FF0000"/>
                </a:solidFill>
              </a:rPr>
              <a:t>)</a:t>
            </a:r>
            <a:r>
              <a:rPr lang="en-US" dirty="0">
                <a:solidFill>
                  <a:srgbClr val="FF0000"/>
                </a:solidFill>
              </a:rPr>
              <a:t> &lt; ζ’,σ_1|δW_{12}|ζ’’,σ_2&gt;</a:t>
            </a:r>
          </a:p>
          <a:p>
            <a:pPr marL="0" indent="0">
              <a:buNone/>
            </a:pPr>
            <a:r>
              <a:rPr lang="en-US" dirty="0">
                <a:solidFill>
                  <a:srgbClr val="FF0000"/>
                </a:solidFill>
              </a:rPr>
              <a:t> </a:t>
            </a:r>
            <a:r>
              <a:rPr lang="en-US" dirty="0"/>
              <a:t>in terms of observables defined on </a:t>
            </a:r>
            <a:r>
              <a:rPr lang="en-US" dirty="0" err="1"/>
              <a:t>spacelike</a:t>
            </a:r>
            <a:r>
              <a:rPr lang="en-US" dirty="0"/>
              <a:t> </a:t>
            </a:r>
            <a:r>
              <a:rPr lang="en-US" dirty="0" err="1"/>
              <a:t>hypersurfaces</a:t>
            </a:r>
            <a:r>
              <a:rPr lang="en-US" dirty="0"/>
              <a:t>, σ_1 and σ_2.  The changes in the action may be either kinematical or dynamical.  This principle supplies not only equations of motion, but the commutation relations between the dynamical variables.</a:t>
            </a:r>
            <a:endParaRPr lang="en-US" dirty="0">
              <a:solidFill>
                <a:srgbClr val="FF0000"/>
              </a:solidFill>
            </a:endParaRPr>
          </a:p>
        </p:txBody>
      </p:sp>
    </p:spTree>
    <p:extLst>
      <p:ext uri="{BB962C8B-B14F-4D97-AF65-F5344CB8AC3E}">
        <p14:creationId xmlns:p14="http://schemas.microsoft.com/office/powerpoint/2010/main" val="863132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Theory of Quantized Fields</a:t>
            </a:r>
          </a:p>
        </p:txBody>
      </p:sp>
      <p:sp>
        <p:nvSpPr>
          <p:cNvPr id="3" name="Content Placeholder 2"/>
          <p:cNvSpPr>
            <a:spLocks noGrp="1"/>
          </p:cNvSpPr>
          <p:nvPr>
            <p:ph idx="1"/>
          </p:nvPr>
        </p:nvSpPr>
        <p:spPr/>
        <p:txBody>
          <a:bodyPr>
            <a:normAutofit fontScale="92500"/>
          </a:bodyPr>
          <a:lstStyle/>
          <a:p>
            <a:r>
              <a:rPr lang="en-US" dirty="0"/>
              <a:t>A series of five papers bearing this name appeared between 1951 and 1954, PR </a:t>
            </a:r>
            <a:r>
              <a:rPr lang="en-US" b="1" dirty="0"/>
              <a:t>82, </a:t>
            </a:r>
            <a:r>
              <a:rPr lang="en-US" dirty="0"/>
              <a:t>914 (1951); </a:t>
            </a:r>
            <a:r>
              <a:rPr lang="en-US" b="1" dirty="0"/>
              <a:t>91, </a:t>
            </a:r>
            <a:r>
              <a:rPr lang="en-US" dirty="0"/>
              <a:t>713 (1953); </a:t>
            </a:r>
            <a:r>
              <a:rPr lang="en-US" b="1" dirty="0"/>
              <a:t>91, </a:t>
            </a:r>
            <a:r>
              <a:rPr lang="en-US" dirty="0"/>
              <a:t>728 (1953); </a:t>
            </a:r>
            <a:r>
              <a:rPr lang="en-US" b="1" dirty="0"/>
              <a:t>92, </a:t>
            </a:r>
            <a:r>
              <a:rPr lang="en-US" dirty="0"/>
              <a:t>1283 (1953); </a:t>
            </a:r>
            <a:r>
              <a:rPr lang="en-US" b="1" dirty="0"/>
              <a:t>93, </a:t>
            </a:r>
            <a:r>
              <a:rPr lang="en-US" dirty="0"/>
              <a:t>615 (1954).</a:t>
            </a:r>
          </a:p>
          <a:p>
            <a:r>
              <a:rPr lang="en-US" dirty="0"/>
              <a:t>Even more important were his “Green’s functions of quantized fields, I,II,” PNAS </a:t>
            </a:r>
            <a:r>
              <a:rPr lang="en-US" b="1" dirty="0"/>
              <a:t>37, </a:t>
            </a:r>
            <a:r>
              <a:rPr lang="en-US" dirty="0"/>
              <a:t>452, 455 (1951).</a:t>
            </a:r>
          </a:p>
          <a:p>
            <a:r>
              <a:rPr lang="en-US" dirty="0"/>
              <a:t>Paul Martin stated: “During this period the religion had its own golden rule---the action principle---and its own cryptic testament---”On the Green’s Functions of Quantized Fields.”  Mastery of this paper conferred on followers a high priest status.  The testament was couched in terms that could not be questioned, in a language whose elements were the values of real physical observables and their correlations.”</a:t>
            </a:r>
          </a:p>
        </p:txBody>
      </p:sp>
    </p:spTree>
    <p:extLst>
      <p:ext uri="{BB962C8B-B14F-4D97-AF65-F5344CB8AC3E}">
        <p14:creationId xmlns:p14="http://schemas.microsoft.com/office/powerpoint/2010/main" val="3172701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113743" cy="1325563"/>
          </a:xfrm>
        </p:spPr>
        <p:txBody>
          <a:bodyPr/>
          <a:lstStyle/>
          <a:p>
            <a:r>
              <a:rPr lang="en-US" dirty="0"/>
              <a:t>Further comments from High Priest Martin</a:t>
            </a:r>
          </a:p>
        </p:txBody>
      </p:sp>
      <p:sp>
        <p:nvSpPr>
          <p:cNvPr id="3" name="Content Placeholder 2"/>
          <p:cNvSpPr>
            <a:spLocks noGrp="1"/>
          </p:cNvSpPr>
          <p:nvPr>
            <p:ph idx="1"/>
          </p:nvPr>
        </p:nvSpPr>
        <p:spPr/>
        <p:txBody>
          <a:bodyPr>
            <a:normAutofit lnSpcReduction="10000"/>
          </a:bodyPr>
          <a:lstStyle/>
          <a:p>
            <a:r>
              <a:rPr lang="en-US" dirty="0"/>
              <a:t>“The language was enlightening, but the lectures were exciting because they were more than metaphysical.  Along with structural insights, succinct and implicit self-consistent methods for generating true statements were revealed.  To be sure, the techniques were </a:t>
            </a:r>
            <a:r>
              <a:rPr lang="en-US" dirty="0" err="1"/>
              <a:t>perturbative</a:t>
            </a:r>
            <a:r>
              <a:rPr lang="en-US" dirty="0"/>
              <a:t>, but they were sufficiently potent to work when power series in the coupling failed because, for example, the coupling was strong enough to produce bound states.”</a:t>
            </a:r>
          </a:p>
          <a:p>
            <a:r>
              <a:rPr lang="en-US" dirty="0"/>
              <a:t>“The lectures continued through Harvard’s reading period and then the examination period.  In one course we attended, he presented his last lecture---a novel calculation of the Lamb shift---during Commencement Week.  The audience continued coming and he continued lecturing.”</a:t>
            </a:r>
          </a:p>
        </p:txBody>
      </p:sp>
      <p:pic>
        <p:nvPicPr>
          <p:cNvPr id="4" name="Picture 3" descr="PaulMart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358" y="0"/>
            <a:ext cx="1965641" cy="1965641"/>
          </a:xfrm>
          <a:prstGeom prst="rect">
            <a:avLst/>
          </a:prstGeom>
        </p:spPr>
      </p:pic>
    </p:spTree>
    <p:extLst>
      <p:ext uri="{BB962C8B-B14F-4D97-AF65-F5344CB8AC3E}">
        <p14:creationId xmlns:p14="http://schemas.microsoft.com/office/powerpoint/2010/main" val="2781882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Fourth-order correction to g-2</a:t>
            </a:r>
          </a:p>
        </p:txBody>
      </p:sp>
      <p:sp>
        <p:nvSpPr>
          <p:cNvPr id="3" name="Content Placeholder 2"/>
          <p:cNvSpPr>
            <a:spLocks noGrp="1"/>
          </p:cNvSpPr>
          <p:nvPr>
            <p:ph idx="1"/>
          </p:nvPr>
        </p:nvSpPr>
        <p:spPr/>
        <p:txBody>
          <a:bodyPr>
            <a:normAutofit lnSpcReduction="10000"/>
          </a:bodyPr>
          <a:lstStyle/>
          <a:p>
            <a:r>
              <a:rPr lang="en-US" dirty="0"/>
              <a:t>This was calculated first by Robert </a:t>
            </a:r>
            <a:r>
              <a:rPr lang="en-US" dirty="0" err="1"/>
              <a:t>Karplus</a:t>
            </a:r>
            <a:r>
              <a:rPr lang="en-US" dirty="0"/>
              <a:t> and Norman Kroll in 1950; Schwinger used this result in his own work, but suspected it might be erroneous. (</a:t>
            </a:r>
            <a:r>
              <a:rPr lang="en-US" dirty="0" err="1"/>
              <a:t>Petermann</a:t>
            </a:r>
            <a:r>
              <a:rPr lang="en-US" dirty="0"/>
              <a:t> reports there was a discrepancy in the Lamb shift.) Schwinger suggested to his student Charles </a:t>
            </a:r>
            <a:r>
              <a:rPr lang="en-US" dirty="0" err="1"/>
              <a:t>Sommerfield</a:t>
            </a:r>
            <a:r>
              <a:rPr lang="en-US" dirty="0"/>
              <a:t> that he re-do the calculation.</a:t>
            </a:r>
          </a:p>
          <a:p>
            <a:r>
              <a:rPr lang="en-US" dirty="0"/>
              <a:t>Schwinger: “Interestingly enough, although Feynman-Dyson methods were applied early [by </a:t>
            </a:r>
            <a:r>
              <a:rPr lang="en-US" dirty="0" err="1"/>
              <a:t>Karplus</a:t>
            </a:r>
            <a:r>
              <a:rPr lang="en-US" dirty="0"/>
              <a:t> and Kroll], the first correct higher-order calculation was done by </a:t>
            </a:r>
            <a:r>
              <a:rPr lang="en-US" dirty="0" err="1"/>
              <a:t>Sommerfield</a:t>
            </a:r>
            <a:r>
              <a:rPr lang="en-US" dirty="0"/>
              <a:t> using [my] methods.”</a:t>
            </a:r>
          </a:p>
          <a:p>
            <a:r>
              <a:rPr lang="en-US" dirty="0" err="1"/>
              <a:t>Sommerfield</a:t>
            </a:r>
            <a:r>
              <a:rPr lang="en-US" dirty="0"/>
              <a:t>, PR </a:t>
            </a:r>
            <a:r>
              <a:rPr lang="en-US" b="1" dirty="0"/>
              <a:t>107, </a:t>
            </a:r>
            <a:r>
              <a:rPr lang="en-US" dirty="0"/>
              <a:t>328 (1957); Ann. Phys. (N.Y.) </a:t>
            </a:r>
            <a:r>
              <a:rPr lang="en-US" b="1" dirty="0"/>
              <a:t>5, </a:t>
            </a:r>
            <a:r>
              <a:rPr lang="en-US" dirty="0"/>
              <a:t>20 (1958).</a:t>
            </a:r>
          </a:p>
          <a:p>
            <a:r>
              <a:rPr lang="en-US" dirty="0"/>
              <a:t>A. </a:t>
            </a:r>
            <a:r>
              <a:rPr lang="en-US" dirty="0" err="1"/>
              <a:t>Petermann</a:t>
            </a:r>
            <a:r>
              <a:rPr lang="en-US" dirty="0"/>
              <a:t>, </a:t>
            </a:r>
            <a:r>
              <a:rPr lang="en-US" dirty="0" err="1"/>
              <a:t>Helv</a:t>
            </a:r>
            <a:r>
              <a:rPr lang="en-US" dirty="0"/>
              <a:t>. Phys. </a:t>
            </a:r>
            <a:r>
              <a:rPr lang="en-US" dirty="0" err="1"/>
              <a:t>Acta</a:t>
            </a:r>
            <a:r>
              <a:rPr lang="en-US" dirty="0"/>
              <a:t> </a:t>
            </a:r>
            <a:r>
              <a:rPr lang="en-US" b="1" dirty="0"/>
              <a:t>30,</a:t>
            </a:r>
            <a:r>
              <a:rPr lang="en-US" dirty="0"/>
              <a:t> 407 (1957); </a:t>
            </a:r>
            <a:r>
              <a:rPr lang="en-US" dirty="0" err="1"/>
              <a:t>Nucl</a:t>
            </a:r>
            <a:r>
              <a:rPr lang="en-US" dirty="0"/>
              <a:t>. Phys. </a:t>
            </a:r>
            <a:r>
              <a:rPr lang="en-US" b="1" dirty="0"/>
              <a:t>5, </a:t>
            </a:r>
            <a:r>
              <a:rPr lang="en-US" dirty="0"/>
              <a:t>677 (1958).</a:t>
            </a:r>
          </a:p>
        </p:txBody>
      </p:sp>
      <p:pic>
        <p:nvPicPr>
          <p:cNvPr id="4" name="Picture 3" descr="sommerfie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514" y="0"/>
            <a:ext cx="1909486" cy="1909486"/>
          </a:xfrm>
          <a:prstGeom prst="rect">
            <a:avLst/>
          </a:prstGeom>
        </p:spPr>
      </p:pic>
      <p:pic>
        <p:nvPicPr>
          <p:cNvPr id="5" name="Picture 4" descr="andre_peterman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672" y="4435739"/>
            <a:ext cx="1608328" cy="2296147"/>
          </a:xfrm>
          <a:prstGeom prst="rect">
            <a:avLst/>
          </a:prstGeom>
        </p:spPr>
      </p:pic>
    </p:spTree>
    <p:extLst>
      <p:ext uri="{BB962C8B-B14F-4D97-AF65-F5344CB8AC3E}">
        <p14:creationId xmlns:p14="http://schemas.microsoft.com/office/powerpoint/2010/main" val="1823000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Schwinger eventually calculated g-2 to 4</a:t>
            </a:r>
            <a:r>
              <a:rPr lang="en-US" baseline="30000" dirty="0"/>
              <a:t>th</a:t>
            </a:r>
            <a:r>
              <a:rPr lang="en-US" dirty="0"/>
              <a:t> order himself</a:t>
            </a:r>
          </a:p>
        </p:txBody>
      </p:sp>
      <p:sp>
        <p:nvSpPr>
          <p:cNvPr id="3" name="Content Placeholder 2"/>
          <p:cNvSpPr>
            <a:spLocks noGrp="1"/>
          </p:cNvSpPr>
          <p:nvPr>
            <p:ph idx="1"/>
          </p:nvPr>
        </p:nvSpPr>
        <p:spPr/>
        <p:txBody>
          <a:bodyPr>
            <a:normAutofit fontScale="92500" lnSpcReduction="10000"/>
          </a:bodyPr>
          <a:lstStyle/>
          <a:p>
            <a:r>
              <a:rPr lang="en-US" dirty="0"/>
              <a:t>He devoted more than 60 pages of the third volume of </a:t>
            </a:r>
            <a:r>
              <a:rPr lang="en-US" i="1" dirty="0"/>
              <a:t>Particles, Sources, and Fields </a:t>
            </a:r>
            <a:r>
              <a:rPr lang="en-US" dirty="0"/>
              <a:t>(written in 1973, published in 1989) to a detailed calculation of the anomalous magnetic moment to 4</a:t>
            </a:r>
            <a:r>
              <a:rPr lang="en-US" baseline="30000" dirty="0"/>
              <a:t>th</a:t>
            </a:r>
            <a:r>
              <a:rPr lang="en-US" dirty="0"/>
              <a:t> order, now using his 4</a:t>
            </a:r>
            <a:r>
              <a:rPr lang="en-US" baseline="30000" dirty="0"/>
              <a:t>th</a:t>
            </a:r>
            <a:r>
              <a:rPr lang="en-US" dirty="0"/>
              <a:t> reformulation of quantum field theory, source theory.</a:t>
            </a:r>
          </a:p>
          <a:p>
            <a:pPr marL="0" indent="0">
              <a:buNone/>
            </a:pPr>
            <a:r>
              <a:rPr lang="cs-CZ" dirty="0">
                <a:solidFill>
                  <a:srgbClr val="FF0000"/>
                </a:solidFill>
              </a:rPr>
              <a:t>  g/2-1 = α/(2π)+[197/144+π^2/12-(π^2/2)</a:t>
            </a:r>
            <a:r>
              <a:rPr lang="cs-CZ" dirty="0" err="1">
                <a:solidFill>
                  <a:srgbClr val="FF0000"/>
                </a:solidFill>
              </a:rPr>
              <a:t>ln</a:t>
            </a:r>
            <a:r>
              <a:rPr lang="cs-CZ" dirty="0">
                <a:solidFill>
                  <a:srgbClr val="FF0000"/>
                </a:solidFill>
              </a:rPr>
              <a:t> 2+3 </a:t>
            </a:r>
            <a:r>
              <a:rPr lang="cs-CZ" dirty="0" err="1">
                <a:solidFill>
                  <a:srgbClr val="FF0000"/>
                </a:solidFill>
              </a:rPr>
              <a:t>ζ</a:t>
            </a:r>
            <a:r>
              <a:rPr lang="cs-CZ" dirty="0">
                <a:solidFill>
                  <a:srgbClr val="FF0000"/>
                </a:solidFill>
              </a:rPr>
              <a:t>(3)/4](α/π)^2+...</a:t>
            </a:r>
          </a:p>
          <a:p>
            <a:pPr marL="0" indent="0">
              <a:buNone/>
            </a:pPr>
            <a:r>
              <a:rPr lang="cs-CZ" dirty="0">
                <a:solidFill>
                  <a:srgbClr val="FF0000"/>
                </a:solidFill>
              </a:rPr>
              <a:t>            = α/(2π) - 0.328 (α/π)^2+ ... ,</a:t>
            </a:r>
          </a:p>
          <a:p>
            <a:pPr marL="0" indent="0">
              <a:buNone/>
            </a:pPr>
            <a:r>
              <a:rPr lang="cs-CZ" dirty="0" err="1"/>
              <a:t>the</a:t>
            </a:r>
            <a:r>
              <a:rPr lang="cs-CZ" dirty="0"/>
              <a:t> second term </a:t>
            </a:r>
            <a:r>
              <a:rPr lang="cs-CZ" dirty="0" err="1"/>
              <a:t>being</a:t>
            </a:r>
            <a:r>
              <a:rPr lang="cs-CZ" dirty="0"/>
              <a:t> </a:t>
            </a:r>
            <a:r>
              <a:rPr lang="cs-CZ" dirty="0" err="1"/>
              <a:t>almost</a:t>
            </a:r>
            <a:r>
              <a:rPr lang="cs-CZ" dirty="0"/>
              <a:t> 10 </a:t>
            </a:r>
            <a:r>
              <a:rPr lang="cs-CZ" dirty="0" err="1"/>
              <a:t>times</a:t>
            </a:r>
            <a:r>
              <a:rPr lang="cs-CZ" dirty="0"/>
              <a:t> </a:t>
            </a:r>
            <a:r>
              <a:rPr lang="cs-CZ" dirty="0" err="1"/>
              <a:t>smaller</a:t>
            </a:r>
            <a:r>
              <a:rPr lang="cs-CZ" dirty="0"/>
              <a:t> </a:t>
            </a:r>
            <a:r>
              <a:rPr lang="cs-CZ" dirty="0" err="1"/>
              <a:t>than</a:t>
            </a:r>
            <a:r>
              <a:rPr lang="cs-CZ" dirty="0"/>
              <a:t> </a:t>
            </a:r>
            <a:r>
              <a:rPr lang="cs-CZ" dirty="0" err="1"/>
              <a:t>that</a:t>
            </a:r>
            <a:r>
              <a:rPr lang="cs-CZ" dirty="0"/>
              <a:t> </a:t>
            </a:r>
            <a:r>
              <a:rPr lang="cs-CZ" dirty="0" err="1"/>
              <a:t>found</a:t>
            </a:r>
            <a:r>
              <a:rPr lang="cs-CZ" dirty="0"/>
              <a:t> by K&amp;K.  </a:t>
            </a:r>
            <a:r>
              <a:rPr lang="cs-CZ" dirty="0" err="1"/>
              <a:t>The</a:t>
            </a:r>
            <a:r>
              <a:rPr lang="cs-CZ" dirty="0"/>
              <a:t> </a:t>
            </a:r>
            <a:r>
              <a:rPr lang="cs-CZ" dirty="0" err="1"/>
              <a:t>latter</a:t>
            </a:r>
            <a:r>
              <a:rPr lang="cs-CZ" dirty="0"/>
              <a:t> </a:t>
            </a:r>
            <a:r>
              <a:rPr lang="cs-CZ" dirty="0" err="1"/>
              <a:t>simply</a:t>
            </a:r>
            <a:r>
              <a:rPr lang="cs-CZ" dirty="0"/>
              <a:t> made </a:t>
            </a:r>
            <a:r>
              <a:rPr lang="cs-CZ" dirty="0" err="1"/>
              <a:t>an</a:t>
            </a:r>
            <a:r>
              <a:rPr lang="cs-CZ" dirty="0"/>
              <a:t> </a:t>
            </a:r>
            <a:r>
              <a:rPr lang="cs-CZ" dirty="0" err="1"/>
              <a:t>arithmetic</a:t>
            </a:r>
            <a:r>
              <a:rPr lang="cs-CZ" dirty="0"/>
              <a:t> </a:t>
            </a:r>
            <a:r>
              <a:rPr lang="cs-CZ" dirty="0" err="1"/>
              <a:t>error</a:t>
            </a:r>
            <a:r>
              <a:rPr lang="cs-CZ" dirty="0"/>
              <a:t>, but </a:t>
            </a:r>
            <a:r>
              <a:rPr lang="cs-CZ" dirty="0" err="1"/>
              <a:t>the</a:t>
            </a:r>
            <a:r>
              <a:rPr lang="cs-CZ" dirty="0"/>
              <a:t> </a:t>
            </a:r>
            <a:r>
              <a:rPr lang="cs-CZ" dirty="0" err="1"/>
              <a:t>heroism</a:t>
            </a:r>
            <a:r>
              <a:rPr lang="cs-CZ" dirty="0"/>
              <a:t> </a:t>
            </a:r>
            <a:r>
              <a:rPr lang="cs-CZ" dirty="0" err="1"/>
              <a:t>of</a:t>
            </a:r>
            <a:r>
              <a:rPr lang="cs-CZ" dirty="0"/>
              <a:t> </a:t>
            </a:r>
            <a:r>
              <a:rPr lang="cs-CZ" dirty="0" err="1"/>
              <a:t>their</a:t>
            </a:r>
            <a:r>
              <a:rPr lang="cs-CZ" dirty="0"/>
              <a:t> early </a:t>
            </a:r>
            <a:r>
              <a:rPr lang="cs-CZ" dirty="0" err="1"/>
              <a:t>calculation</a:t>
            </a:r>
            <a:r>
              <a:rPr lang="cs-CZ" dirty="0"/>
              <a:t> </a:t>
            </a:r>
            <a:r>
              <a:rPr lang="cs-CZ" dirty="0" err="1"/>
              <a:t>should</a:t>
            </a:r>
            <a:r>
              <a:rPr lang="cs-CZ" dirty="0"/>
              <a:t> not </a:t>
            </a:r>
            <a:r>
              <a:rPr lang="cs-CZ" dirty="0" err="1"/>
              <a:t>be</a:t>
            </a:r>
            <a:r>
              <a:rPr lang="cs-CZ" dirty="0"/>
              <a:t> </a:t>
            </a:r>
            <a:r>
              <a:rPr lang="cs-CZ" dirty="0" err="1"/>
              <a:t>minimized</a:t>
            </a:r>
            <a:r>
              <a:rPr lang="cs-CZ" dirty="0"/>
              <a:t>.</a:t>
            </a:r>
          </a:p>
          <a:p>
            <a:r>
              <a:rPr lang="en-US" dirty="0"/>
              <a:t>Of course now the 6</a:t>
            </a:r>
            <a:r>
              <a:rPr lang="en-US" baseline="30000" dirty="0"/>
              <a:t>th</a:t>
            </a:r>
            <a:r>
              <a:rPr lang="en-US" dirty="0"/>
              <a:t> order and 8</a:t>
            </a:r>
            <a:r>
              <a:rPr lang="en-US" baseline="30000" dirty="0"/>
              <a:t>th</a:t>
            </a:r>
            <a:r>
              <a:rPr lang="en-US" dirty="0"/>
              <a:t> order are known analytically.  (</a:t>
            </a:r>
            <a:r>
              <a:rPr lang="en-US" dirty="0" err="1"/>
              <a:t>Remiddi</a:t>
            </a:r>
            <a:r>
              <a:rPr lang="en-US" dirty="0"/>
              <a:t> and </a:t>
            </a:r>
            <a:r>
              <a:rPr lang="en-US" dirty="0" err="1"/>
              <a:t>Laporta</a:t>
            </a:r>
            <a:r>
              <a:rPr lang="en-US" dirty="0"/>
              <a:t>).  10</a:t>
            </a:r>
            <a:r>
              <a:rPr lang="en-US" baseline="30000" dirty="0"/>
              <a:t>th</a:t>
            </a:r>
            <a:r>
              <a:rPr lang="en-US" dirty="0"/>
              <a:t> order is well estimated by Kinoshita’s group.</a:t>
            </a:r>
          </a:p>
        </p:txBody>
      </p:sp>
      <p:pic>
        <p:nvPicPr>
          <p:cNvPr id="4" name="Picture 3" descr="psf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761" y="249087"/>
            <a:ext cx="1016000" cy="1524000"/>
          </a:xfrm>
          <a:prstGeom prst="rect">
            <a:avLst/>
          </a:prstGeom>
        </p:spPr>
      </p:pic>
    </p:spTree>
    <p:extLst>
      <p:ext uri="{BB962C8B-B14F-4D97-AF65-F5344CB8AC3E}">
        <p14:creationId xmlns:p14="http://schemas.microsoft.com/office/powerpoint/2010/main" val="3924215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Vacuum polarization comes in at 4</a:t>
            </a:r>
            <a:r>
              <a:rPr lang="en-US" baseline="30000" dirty="0"/>
              <a:t>th</a:t>
            </a:r>
            <a:r>
              <a:rPr lang="en-US" dirty="0"/>
              <a:t> order</a:t>
            </a:r>
          </a:p>
        </p:txBody>
      </p:sp>
      <p:pic>
        <p:nvPicPr>
          <p:cNvPr id="4" name="Content Placeholder 3" descr="vpg-2.png"/>
          <p:cNvPicPr>
            <a:picLocks noGrp="1" noChangeAspect="1"/>
          </p:cNvPicPr>
          <p:nvPr>
            <p:ph idx="1"/>
          </p:nvPr>
        </p:nvPicPr>
        <p:blipFill>
          <a:blip r:embed="rId2">
            <a:extLst>
              <a:ext uri="{28A0092B-C50C-407E-A947-70E740481C1C}">
                <a14:useLocalDpi xmlns:a14="http://schemas.microsoft.com/office/drawing/2010/main" val="0"/>
              </a:ext>
            </a:extLst>
          </a:blip>
          <a:srcRect l="-22499" r="-22499"/>
          <a:stretch>
            <a:fillRect/>
          </a:stretch>
        </p:blipFill>
        <p:spPr/>
      </p:pic>
    </p:spTree>
    <p:extLst>
      <p:ext uri="{BB962C8B-B14F-4D97-AF65-F5344CB8AC3E}">
        <p14:creationId xmlns:p14="http://schemas.microsoft.com/office/powerpoint/2010/main" val="996393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 of the </a:t>
            </a:r>
            <a:r>
              <a:rPr lang="en-US" dirty="0" err="1"/>
              <a:t>muon</a:t>
            </a:r>
            <a:endParaRPr lang="en-US" dirty="0"/>
          </a:p>
        </p:txBody>
      </p:sp>
      <p:sp>
        <p:nvSpPr>
          <p:cNvPr id="3" name="Content Placeholder 2"/>
          <p:cNvSpPr>
            <a:spLocks noGrp="1"/>
          </p:cNvSpPr>
          <p:nvPr>
            <p:ph idx="1"/>
          </p:nvPr>
        </p:nvSpPr>
        <p:spPr/>
        <p:txBody>
          <a:bodyPr/>
          <a:lstStyle/>
          <a:p>
            <a:r>
              <a:rPr lang="en-US" dirty="0"/>
              <a:t>Discovered by Anderson and </a:t>
            </a:r>
            <a:r>
              <a:rPr lang="en-US" dirty="0" err="1"/>
              <a:t>Neddermeyer</a:t>
            </a:r>
            <a:r>
              <a:rPr lang="en-US" dirty="0"/>
              <a:t> in 1937, it was initially identified with Yukawa’s </a:t>
            </a:r>
            <a:r>
              <a:rPr lang="en-US" dirty="0" err="1"/>
              <a:t>mesotron</a:t>
            </a:r>
            <a:r>
              <a:rPr lang="en-US" dirty="0"/>
              <a:t>, carrier of the strong force between nucleons.  Of course, the interactions were all wrong!</a:t>
            </a:r>
          </a:p>
          <a:p>
            <a:r>
              <a:rPr lang="en-US" dirty="0"/>
              <a:t>Not till 1947 was the pion discovered, and so the </a:t>
            </a:r>
            <a:r>
              <a:rPr lang="en-US" dirty="0" err="1"/>
              <a:t>muon</a:t>
            </a:r>
            <a:r>
              <a:rPr lang="en-US" dirty="0"/>
              <a:t> became just a heavy electron.  Rabi: “Who ordered that?”</a:t>
            </a:r>
          </a:p>
          <a:p>
            <a:r>
              <a:rPr lang="en-US" dirty="0"/>
              <a:t>We still don’t know why the world is made of three replicas of the first generation of quarks and leptons.</a:t>
            </a:r>
          </a:p>
          <a:p>
            <a:r>
              <a:rPr lang="en-US" dirty="0"/>
              <a:t>Apparently, all the fundamental properties of the </a:t>
            </a:r>
            <a:r>
              <a:rPr lang="en-US" dirty="0" err="1"/>
              <a:t>muon</a:t>
            </a:r>
            <a:r>
              <a:rPr lang="en-US" dirty="0"/>
              <a:t> and the electron are exactly the same.</a:t>
            </a:r>
          </a:p>
        </p:txBody>
      </p:sp>
      <p:pic>
        <p:nvPicPr>
          <p:cNvPr id="4" name="Picture 3" descr="II_Rab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8345" y="3523658"/>
            <a:ext cx="1579670" cy="2234105"/>
          </a:xfrm>
          <a:prstGeom prst="rect">
            <a:avLst/>
          </a:prstGeom>
        </p:spPr>
      </p:pic>
      <p:pic>
        <p:nvPicPr>
          <p:cNvPr id="5" name="Picture 4" descr="240px-Carl_David_Ander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524" y="0"/>
            <a:ext cx="1383144" cy="1896061"/>
          </a:xfrm>
          <a:prstGeom prst="rect">
            <a:avLst/>
          </a:prstGeom>
        </p:spPr>
      </p:pic>
      <p:pic>
        <p:nvPicPr>
          <p:cNvPr id="6" name="Picture 5" descr="Seth_Neddermey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5174" y="0"/>
            <a:ext cx="1356698" cy="1843876"/>
          </a:xfrm>
          <a:prstGeom prst="rect">
            <a:avLst/>
          </a:prstGeom>
        </p:spPr>
      </p:pic>
    </p:spTree>
    <p:extLst>
      <p:ext uri="{BB962C8B-B14F-4D97-AF65-F5344CB8AC3E}">
        <p14:creationId xmlns:p14="http://schemas.microsoft.com/office/powerpoint/2010/main" val="1179598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between electron and </a:t>
            </a:r>
            <a:r>
              <a:rPr lang="en-US" dirty="0" err="1"/>
              <a:t>muon</a:t>
            </a:r>
            <a:r>
              <a:rPr lang="en-US" dirty="0"/>
              <a:t> g-2</a:t>
            </a:r>
          </a:p>
        </p:txBody>
      </p:sp>
      <p:sp>
        <p:nvSpPr>
          <p:cNvPr id="3" name="Content Placeholder 2"/>
          <p:cNvSpPr>
            <a:spLocks noGrp="1"/>
          </p:cNvSpPr>
          <p:nvPr>
            <p:ph idx="1"/>
          </p:nvPr>
        </p:nvSpPr>
        <p:spPr/>
        <p:txBody>
          <a:bodyPr>
            <a:normAutofit lnSpcReduction="10000"/>
          </a:bodyPr>
          <a:lstStyle/>
          <a:p>
            <a:r>
              <a:rPr lang="en-US" dirty="0"/>
              <a:t>Vacuum polarization is the source of the difference between the </a:t>
            </a:r>
            <a:r>
              <a:rPr lang="en-US" i="1" dirty="0"/>
              <a:t>g-</a:t>
            </a:r>
            <a:r>
              <a:rPr lang="en-US" dirty="0"/>
              <a:t>factors of the electron and </a:t>
            </a:r>
            <a:r>
              <a:rPr lang="en-US" dirty="0" err="1"/>
              <a:t>muon</a:t>
            </a:r>
            <a:r>
              <a:rPr lang="en-US" dirty="0"/>
              <a:t>.  In QED these particles differ only by their masses.  Vacuum polarization comes in at 4</a:t>
            </a:r>
            <a:r>
              <a:rPr lang="en-US" baseline="30000" dirty="0"/>
              <a:t>th</a:t>
            </a:r>
            <a:r>
              <a:rPr lang="en-US" dirty="0"/>
              <a:t> order.</a:t>
            </a:r>
          </a:p>
          <a:p>
            <a:r>
              <a:rPr lang="en-US" dirty="0"/>
              <a:t>The calculation is given also in PSF, vol. 2 (1973), although of course it was known much earlier [</a:t>
            </a:r>
            <a:r>
              <a:rPr lang="en-US" dirty="0" err="1"/>
              <a:t>Suura</a:t>
            </a:r>
            <a:r>
              <a:rPr lang="en-US" dirty="0"/>
              <a:t> and </a:t>
            </a:r>
            <a:r>
              <a:rPr lang="en-US" dirty="0" err="1"/>
              <a:t>Wichmann</a:t>
            </a:r>
            <a:r>
              <a:rPr lang="en-US" dirty="0"/>
              <a:t> PR </a:t>
            </a:r>
            <a:r>
              <a:rPr lang="en-US" b="1" dirty="0"/>
              <a:t>105, </a:t>
            </a:r>
            <a:r>
              <a:rPr lang="en-US" dirty="0"/>
              <a:t>1930 (1957); </a:t>
            </a:r>
            <a:r>
              <a:rPr lang="en-US" dirty="0" err="1"/>
              <a:t>Petermann</a:t>
            </a:r>
            <a:r>
              <a:rPr lang="en-US" dirty="0"/>
              <a:t>, PR </a:t>
            </a:r>
            <a:r>
              <a:rPr lang="en-US" b="1" dirty="0"/>
              <a:t>105, </a:t>
            </a:r>
            <a:r>
              <a:rPr lang="en-US" dirty="0"/>
              <a:t>1931 (1957)]:</a:t>
            </a:r>
          </a:p>
          <a:p>
            <a:pPr marL="0" indent="0">
              <a:buNone/>
            </a:pPr>
            <a:r>
              <a:rPr lang="en-US" dirty="0"/>
              <a:t>	</a:t>
            </a:r>
            <a:r>
              <a:rPr lang="en-US" i="1" dirty="0">
                <a:solidFill>
                  <a:srgbClr val="FF0000"/>
                </a:solidFill>
              </a:rPr>
              <a:t>(</a:t>
            </a:r>
            <a:r>
              <a:rPr lang="en-US" i="1" dirty="0" err="1">
                <a:solidFill>
                  <a:srgbClr val="FF0000"/>
                </a:solidFill>
              </a:rPr>
              <a:t>g_μ-g_e</a:t>
            </a:r>
            <a:r>
              <a:rPr lang="en-US" i="1" dirty="0">
                <a:solidFill>
                  <a:srgbClr val="FF0000"/>
                </a:solidFill>
              </a:rPr>
              <a:t>)/</a:t>
            </a:r>
            <a:r>
              <a:rPr lang="en-US" dirty="0">
                <a:solidFill>
                  <a:srgbClr val="FF0000"/>
                </a:solidFill>
              </a:rPr>
              <a:t>2</a:t>
            </a:r>
            <a:r>
              <a:rPr lang="en-US" i="1" dirty="0">
                <a:solidFill>
                  <a:srgbClr val="FF0000"/>
                </a:solidFill>
              </a:rPr>
              <a:t> </a:t>
            </a:r>
            <a:r>
              <a:rPr lang="en-US" dirty="0">
                <a:solidFill>
                  <a:srgbClr val="FF0000"/>
                </a:solidFill>
              </a:rPr>
              <a:t>= α^2/(3π^2)[</a:t>
            </a:r>
            <a:r>
              <a:rPr lang="en-US" dirty="0" err="1">
                <a:solidFill>
                  <a:srgbClr val="FF0000"/>
                </a:solidFill>
              </a:rPr>
              <a:t>ln</a:t>
            </a:r>
            <a:r>
              <a:rPr lang="en-US" dirty="0">
                <a:solidFill>
                  <a:srgbClr val="FF0000"/>
                </a:solidFill>
              </a:rPr>
              <a:t> (μ/m)-25/12+3 π^2/4(m/μ)]</a:t>
            </a:r>
          </a:p>
          <a:p>
            <a:pPr marL="0" indent="0">
              <a:buNone/>
            </a:pPr>
            <a:r>
              <a:rPr lang="en-US" dirty="0">
                <a:solidFill>
                  <a:srgbClr val="FF0000"/>
                </a:solidFill>
              </a:rPr>
              <a:t>		           = 0.590 × 10^{-5}  </a:t>
            </a:r>
          </a:p>
          <a:p>
            <a:pPr marL="0" indent="0">
              <a:buNone/>
            </a:pPr>
            <a:r>
              <a:rPr lang="en-US" dirty="0">
                <a:solidFill>
                  <a:srgbClr val="000000"/>
                </a:solidFill>
              </a:rPr>
              <a:t>where </a:t>
            </a:r>
            <a:r>
              <a:rPr lang="en-US" i="1" dirty="0">
                <a:solidFill>
                  <a:srgbClr val="000000"/>
                </a:solidFill>
              </a:rPr>
              <a:t>m </a:t>
            </a:r>
            <a:r>
              <a:rPr lang="en-US" dirty="0">
                <a:solidFill>
                  <a:srgbClr val="000000"/>
                </a:solidFill>
              </a:rPr>
              <a:t>and μ denote the masses of the electron and </a:t>
            </a:r>
            <a:r>
              <a:rPr lang="en-US" dirty="0" err="1">
                <a:solidFill>
                  <a:srgbClr val="000000"/>
                </a:solidFill>
              </a:rPr>
              <a:t>muon</a:t>
            </a:r>
            <a:r>
              <a:rPr lang="en-US" dirty="0">
                <a:solidFill>
                  <a:srgbClr val="000000"/>
                </a:solidFill>
              </a:rPr>
              <a:t>.</a:t>
            </a:r>
          </a:p>
          <a:p>
            <a:r>
              <a:rPr lang="en-US" dirty="0">
                <a:solidFill>
                  <a:srgbClr val="000000"/>
                </a:solidFill>
              </a:rPr>
              <a:t>This accounts for 90% of the difference</a:t>
            </a:r>
            <a:r>
              <a:rPr lang="mr-IN" dirty="0">
                <a:solidFill>
                  <a:srgbClr val="000000"/>
                </a:solidFill>
              </a:rPr>
              <a:t>…</a:t>
            </a:r>
            <a:r>
              <a:rPr lang="en-US" dirty="0">
                <a:solidFill>
                  <a:srgbClr val="000000"/>
                </a:solidFill>
              </a:rPr>
              <a:t>. </a:t>
            </a:r>
          </a:p>
        </p:txBody>
      </p:sp>
    </p:spTree>
    <p:extLst>
      <p:ext uri="{BB962C8B-B14F-4D97-AF65-F5344CB8AC3E}">
        <p14:creationId xmlns:p14="http://schemas.microsoft.com/office/powerpoint/2010/main" val="3921533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corrections to </a:t>
            </a:r>
            <a:r>
              <a:rPr lang="en-US" dirty="0" err="1"/>
              <a:t>muon</a:t>
            </a:r>
            <a:r>
              <a:rPr lang="en-US" dirty="0"/>
              <a:t> magnetic moment</a:t>
            </a:r>
          </a:p>
        </p:txBody>
      </p:sp>
      <p:pic>
        <p:nvPicPr>
          <p:cNvPr id="4" name="Content Placeholder 3" descr="weak.png"/>
          <p:cNvPicPr>
            <a:picLocks noGrp="1" noChangeAspect="1"/>
          </p:cNvPicPr>
          <p:nvPr>
            <p:ph idx="1"/>
          </p:nvPr>
        </p:nvPicPr>
        <p:blipFill>
          <a:blip r:embed="rId2">
            <a:extLst>
              <a:ext uri="{28A0092B-C50C-407E-A947-70E740481C1C}">
                <a14:useLocalDpi xmlns:a14="http://schemas.microsoft.com/office/drawing/2010/main" val="0"/>
              </a:ext>
            </a:extLst>
          </a:blip>
          <a:srcRect t="1724" b="1724"/>
          <a:stretch>
            <a:fillRect/>
          </a:stretch>
        </p:blipFill>
        <p:spPr>
          <a:xfrm>
            <a:off x="4311250" y="1687866"/>
            <a:ext cx="7577268" cy="3135461"/>
          </a:xfrm>
        </p:spPr>
      </p:pic>
      <p:sp>
        <p:nvSpPr>
          <p:cNvPr id="5" name="TextBox 4"/>
          <p:cNvSpPr txBox="1"/>
          <p:nvPr/>
        </p:nvSpPr>
        <p:spPr>
          <a:xfrm>
            <a:off x="434963" y="1809086"/>
            <a:ext cx="5135787" cy="707886"/>
          </a:xfrm>
          <a:prstGeom prst="rect">
            <a:avLst/>
          </a:prstGeom>
          <a:noFill/>
        </p:spPr>
        <p:txBody>
          <a:bodyPr wrap="square" rtlCol="0">
            <a:spAutoFit/>
          </a:bodyPr>
          <a:lstStyle/>
          <a:p>
            <a:r>
              <a:rPr lang="en-US" sz="2000" dirty="0" err="1">
                <a:solidFill>
                  <a:srgbClr val="FF0000"/>
                </a:solidFill>
              </a:rPr>
              <a:t>Δ</a:t>
            </a:r>
            <a:r>
              <a:rPr lang="en-US" sz="2000" dirty="0">
                <a:solidFill>
                  <a:srgbClr val="FF0000"/>
                </a:solidFill>
              </a:rPr>
              <a:t>(g/2-1)=G μ^2/(8 π^2√2)</a:t>
            </a:r>
          </a:p>
          <a:p>
            <a:r>
              <a:rPr lang="en-US" sz="2000" dirty="0">
                <a:solidFill>
                  <a:srgbClr val="FF0000"/>
                </a:solidFill>
              </a:rPr>
              <a:t>     ×(10/3 +(4/3)(1-6 W^2/Z^2+4 W^4/Z^4)</a:t>
            </a:r>
          </a:p>
        </p:txBody>
      </p:sp>
      <p:sp>
        <p:nvSpPr>
          <p:cNvPr id="6" name="TextBox 5"/>
          <p:cNvSpPr txBox="1"/>
          <p:nvPr/>
        </p:nvSpPr>
        <p:spPr>
          <a:xfrm>
            <a:off x="591550" y="2696234"/>
            <a:ext cx="4273944" cy="646331"/>
          </a:xfrm>
          <a:prstGeom prst="rect">
            <a:avLst/>
          </a:prstGeom>
          <a:noFill/>
        </p:spPr>
        <p:txBody>
          <a:bodyPr wrap="square" rtlCol="0">
            <a:spAutoFit/>
          </a:bodyPr>
          <a:lstStyle/>
          <a:p>
            <a:r>
              <a:rPr lang="en-US" dirty="0"/>
              <a:t>μ, W, Z = masses of corresponding</a:t>
            </a:r>
          </a:p>
          <a:p>
            <a:r>
              <a:rPr lang="en-US" dirty="0"/>
              <a:t>particles </a:t>
            </a:r>
          </a:p>
        </p:txBody>
      </p:sp>
      <p:sp>
        <p:nvSpPr>
          <p:cNvPr id="7" name="TextBox 6"/>
          <p:cNvSpPr txBox="1"/>
          <p:nvPr/>
        </p:nvSpPr>
        <p:spPr>
          <a:xfrm>
            <a:off x="1403636" y="5414540"/>
            <a:ext cx="9424613" cy="369332"/>
          </a:xfrm>
          <a:prstGeom prst="rect">
            <a:avLst/>
          </a:prstGeom>
          <a:noFill/>
        </p:spPr>
        <p:txBody>
          <a:bodyPr wrap="none" rtlCol="0">
            <a:spAutoFit/>
          </a:bodyPr>
          <a:lstStyle/>
          <a:p>
            <a:r>
              <a:rPr lang="en-US" dirty="0">
                <a:solidFill>
                  <a:srgbClr val="FF0000"/>
                </a:solidFill>
              </a:rPr>
              <a:t>1972:  </a:t>
            </a:r>
            <a:r>
              <a:rPr lang="en-US" dirty="0" err="1">
                <a:solidFill>
                  <a:srgbClr val="FF0000"/>
                </a:solidFill>
              </a:rPr>
              <a:t>Jackiw</a:t>
            </a:r>
            <a:r>
              <a:rPr lang="en-US" dirty="0">
                <a:solidFill>
                  <a:srgbClr val="FF0000"/>
                </a:solidFill>
              </a:rPr>
              <a:t> &amp; Weinberg; Bars &amp; Yoshimura; Bardeen, </a:t>
            </a:r>
            <a:r>
              <a:rPr lang="en-US" dirty="0" err="1">
                <a:solidFill>
                  <a:srgbClr val="FF0000"/>
                </a:solidFill>
              </a:rPr>
              <a:t>Gasrmans</a:t>
            </a:r>
            <a:r>
              <a:rPr lang="en-US" dirty="0">
                <a:solidFill>
                  <a:srgbClr val="FF0000"/>
                </a:solidFill>
              </a:rPr>
              <a:t> &amp;</a:t>
            </a:r>
            <a:r>
              <a:rPr lang="en-US" dirty="0" err="1">
                <a:solidFill>
                  <a:srgbClr val="FF0000"/>
                </a:solidFill>
              </a:rPr>
              <a:t>Lautrup</a:t>
            </a:r>
            <a:r>
              <a:rPr lang="en-US" dirty="0">
                <a:solidFill>
                  <a:srgbClr val="FF0000"/>
                </a:solidFill>
              </a:rPr>
              <a:t>; </a:t>
            </a:r>
            <a:r>
              <a:rPr lang="en-US" dirty="0" err="1">
                <a:solidFill>
                  <a:srgbClr val="FF0000"/>
                </a:solidFill>
              </a:rPr>
              <a:t>Fujikawa</a:t>
            </a:r>
            <a:r>
              <a:rPr lang="en-US" dirty="0">
                <a:solidFill>
                  <a:srgbClr val="FF0000"/>
                </a:solidFill>
              </a:rPr>
              <a:t>, Lee &amp; </a:t>
            </a:r>
            <a:r>
              <a:rPr lang="en-US" dirty="0" err="1">
                <a:solidFill>
                  <a:srgbClr val="FF0000"/>
                </a:solidFill>
              </a:rPr>
              <a:t>Sanda</a:t>
            </a:r>
            <a:endParaRPr lang="en-US" dirty="0">
              <a:solidFill>
                <a:srgbClr val="FF0000"/>
              </a:solidFill>
            </a:endParaRPr>
          </a:p>
        </p:txBody>
      </p:sp>
      <p:sp>
        <p:nvSpPr>
          <p:cNvPr id="8" name="TextBox 7"/>
          <p:cNvSpPr txBox="1"/>
          <p:nvPr/>
        </p:nvSpPr>
        <p:spPr>
          <a:xfrm>
            <a:off x="904722" y="6140454"/>
            <a:ext cx="11438020" cy="369332"/>
          </a:xfrm>
          <a:prstGeom prst="rect">
            <a:avLst/>
          </a:prstGeom>
          <a:noFill/>
        </p:spPr>
        <p:txBody>
          <a:bodyPr wrap="square" rtlCol="0">
            <a:spAutoFit/>
          </a:bodyPr>
          <a:lstStyle/>
          <a:p>
            <a:r>
              <a:rPr lang="en-US" dirty="0">
                <a:solidFill>
                  <a:srgbClr val="3366FF"/>
                </a:solidFill>
              </a:rPr>
              <a:t>1974:  Tsai, </a:t>
            </a:r>
            <a:r>
              <a:rPr lang="en-US" dirty="0" err="1">
                <a:solidFill>
                  <a:srgbClr val="3366FF"/>
                </a:solidFill>
              </a:rPr>
              <a:t>DeRaad</a:t>
            </a:r>
            <a:r>
              <a:rPr lang="en-US" dirty="0">
                <a:solidFill>
                  <a:srgbClr val="3366FF"/>
                </a:solidFill>
              </a:rPr>
              <a:t>, Milton recalculated using Schwinger’s source theory mass operator approach</a:t>
            </a:r>
          </a:p>
        </p:txBody>
      </p:sp>
      <p:sp>
        <p:nvSpPr>
          <p:cNvPr id="10" name="TextBox 9"/>
          <p:cNvSpPr txBox="1"/>
          <p:nvPr/>
        </p:nvSpPr>
        <p:spPr>
          <a:xfrm>
            <a:off x="800330" y="5009775"/>
            <a:ext cx="11135042" cy="369332"/>
          </a:xfrm>
          <a:prstGeom prst="rect">
            <a:avLst/>
          </a:prstGeom>
          <a:noFill/>
        </p:spPr>
        <p:txBody>
          <a:bodyPr wrap="square" rtlCol="0">
            <a:spAutoFit/>
          </a:bodyPr>
          <a:lstStyle/>
          <a:p>
            <a:r>
              <a:rPr lang="en-US" dirty="0"/>
              <a:t>These were computed as soon as the electroweak synthesis was established: (Schwinger)-Glashow-Weinberg-Salam </a:t>
            </a:r>
          </a:p>
        </p:txBody>
      </p:sp>
    </p:spTree>
    <p:extLst>
      <p:ext uri="{BB962C8B-B14F-4D97-AF65-F5344CB8AC3E}">
        <p14:creationId xmlns:p14="http://schemas.microsoft.com/office/powerpoint/2010/main" val="302965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Dirac Equation, 1928</a:t>
            </a:r>
          </a:p>
        </p:txBody>
      </p:sp>
      <p:sp>
        <p:nvSpPr>
          <p:cNvPr id="3" name="Content Placeholder 2"/>
          <p:cNvSpPr>
            <a:spLocks noGrp="1"/>
          </p:cNvSpPr>
          <p:nvPr>
            <p:ph idx="1"/>
          </p:nvPr>
        </p:nvSpPr>
        <p:spPr>
          <a:xfrm>
            <a:off x="838200" y="1808230"/>
            <a:ext cx="10515600" cy="4351338"/>
          </a:xfrm>
        </p:spPr>
        <p:txBody>
          <a:bodyPr/>
          <a:lstStyle/>
          <a:p>
            <a:pPr marL="914400" lvl="2" indent="0">
              <a:buNone/>
            </a:pPr>
            <a:r>
              <a:rPr lang="en-US" sz="2800" dirty="0"/>
              <a:t>(</a:t>
            </a:r>
            <a:r>
              <a:rPr lang="en-US" sz="2800" dirty="0" err="1"/>
              <a:t>γ</a:t>
            </a:r>
            <a:r>
              <a:rPr lang="en-US" sz="2800" dirty="0"/>
              <a:t> </a:t>
            </a:r>
            <a:r>
              <a:rPr lang="en-US" sz="2800" dirty="0" err="1"/>
              <a:t>p+m</a:t>
            </a:r>
            <a:r>
              <a:rPr lang="en-US" sz="2800" dirty="0"/>
              <a:t>)</a:t>
            </a:r>
            <a:r>
              <a:rPr lang="en-US" sz="2800" dirty="0" err="1"/>
              <a:t>ψ</a:t>
            </a:r>
            <a:r>
              <a:rPr lang="en-US" sz="2800" dirty="0"/>
              <a:t>=0</a:t>
            </a:r>
          </a:p>
          <a:p>
            <a:endParaRPr lang="en-US" dirty="0"/>
          </a:p>
          <a:p>
            <a:r>
              <a:rPr lang="en-US" dirty="0"/>
              <a:t>Dirac proposed a first-order equation consistent with relativity to describe the electron: It predicted that the electron had spin </a:t>
            </a:r>
            <a:r>
              <a:rPr lang="en-US" i="1" dirty="0"/>
              <a:t>S = </a:t>
            </a:r>
            <a:r>
              <a:rPr lang="en-US" i="1" dirty="0" err="1"/>
              <a:t>ħ</a:t>
            </a:r>
            <a:r>
              <a:rPr lang="en-US" dirty="0"/>
              <a:t>/2 and had a </a:t>
            </a:r>
            <a:r>
              <a:rPr lang="en-US" i="1" dirty="0"/>
              <a:t>g</a:t>
            </a:r>
            <a:r>
              <a:rPr lang="en-US" dirty="0"/>
              <a:t>-factor of 2.</a:t>
            </a:r>
          </a:p>
          <a:p>
            <a:pPr marL="0" indent="0">
              <a:buNone/>
            </a:pPr>
            <a:r>
              <a:rPr lang="en-US" dirty="0"/>
              <a:t>				</a:t>
            </a:r>
            <a:r>
              <a:rPr lang="en-US" dirty="0">
                <a:solidFill>
                  <a:srgbClr val="FF0000"/>
                </a:solidFill>
              </a:rPr>
              <a:t>μ = </a:t>
            </a:r>
            <a:r>
              <a:rPr lang="en-US" i="1" dirty="0">
                <a:solidFill>
                  <a:srgbClr val="FF0000"/>
                </a:solidFill>
              </a:rPr>
              <a:t>g S (e/2m)</a:t>
            </a:r>
          </a:p>
          <a:p>
            <a:r>
              <a:rPr lang="en-US" dirty="0"/>
              <a:t>The Dirac theory predicted that the 2s_1/2 and 2p_1/2 levels would be degenerate, since the energies depended on principal quantum number and </a:t>
            </a:r>
            <a:r>
              <a:rPr lang="en-US" i="1" dirty="0"/>
              <a:t>j, </a:t>
            </a:r>
            <a:r>
              <a:rPr lang="en-US" dirty="0"/>
              <a:t>the total angular momentum quantum number.</a:t>
            </a:r>
            <a:endParaRPr lang="en-US" dirty="0">
              <a:solidFill>
                <a:srgbClr val="FF0000"/>
              </a:solidFill>
            </a:endParaRPr>
          </a:p>
        </p:txBody>
      </p:sp>
      <p:pic>
        <p:nvPicPr>
          <p:cNvPr id="6" name="Picture 5" descr="Dira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510" y="0"/>
            <a:ext cx="1600200" cy="2362200"/>
          </a:xfrm>
          <a:prstGeom prst="rect">
            <a:avLst/>
          </a:prstGeom>
        </p:spPr>
      </p:pic>
    </p:spTree>
    <p:extLst>
      <p:ext uri="{BB962C8B-B14F-4D97-AF65-F5344CB8AC3E}">
        <p14:creationId xmlns:p14="http://schemas.microsoft.com/office/powerpoint/2010/main" val="3046920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Because of its higher mass, VP brings in important </a:t>
            </a:r>
            <a:r>
              <a:rPr lang="en-US" dirty="0" err="1"/>
              <a:t>hadronic</a:t>
            </a:r>
            <a:r>
              <a:rPr lang="en-US" dirty="0"/>
              <a:t> corrections for the </a:t>
            </a:r>
            <a:r>
              <a:rPr lang="en-US" dirty="0" err="1"/>
              <a:t>muon</a:t>
            </a:r>
            <a:r>
              <a:rPr lang="en-US" dirty="0"/>
              <a:t> </a:t>
            </a:r>
            <a:r>
              <a:rPr lang="en-US" i="1" dirty="0"/>
              <a:t>g-2</a:t>
            </a:r>
          </a:p>
        </p:txBody>
      </p:sp>
      <p:pic>
        <p:nvPicPr>
          <p:cNvPr id="4" name="Content Placeholder 3" descr="hadvp.jpg"/>
          <p:cNvPicPr>
            <a:picLocks noGrp="1" noChangeAspect="1"/>
          </p:cNvPicPr>
          <p:nvPr>
            <p:ph idx="1"/>
          </p:nvPr>
        </p:nvPicPr>
        <p:blipFill>
          <a:blip r:embed="rId2">
            <a:extLst>
              <a:ext uri="{28A0092B-C50C-407E-A947-70E740481C1C}">
                <a14:useLocalDpi xmlns:a14="http://schemas.microsoft.com/office/drawing/2010/main" val="0"/>
              </a:ext>
            </a:extLst>
          </a:blip>
          <a:srcRect l="-51499" r="-51499"/>
          <a:stretch>
            <a:fillRect/>
          </a:stretch>
        </p:blipFill>
        <p:spPr/>
      </p:pic>
    </p:spTree>
    <p:extLst>
      <p:ext uri="{BB962C8B-B14F-4D97-AF65-F5344CB8AC3E}">
        <p14:creationId xmlns:p14="http://schemas.microsoft.com/office/powerpoint/2010/main" val="822106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and </a:t>
            </a:r>
            <a:r>
              <a:rPr lang="en-US" dirty="0" err="1"/>
              <a:t>muon</a:t>
            </a:r>
            <a:r>
              <a:rPr lang="en-US" dirty="0"/>
              <a:t> anomalous magnetic moments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According to PDG:</a:t>
            </a:r>
          </a:p>
          <a:p>
            <a:pPr marL="0" indent="0">
              <a:buNone/>
            </a:pPr>
            <a:r>
              <a:rPr lang="en-US" dirty="0">
                <a:solidFill>
                  <a:srgbClr val="FF0000"/>
                </a:solidFill>
              </a:rPr>
              <a:t>		</a:t>
            </a:r>
            <a:r>
              <a:rPr lang="en-US" i="1" dirty="0" err="1">
                <a:solidFill>
                  <a:srgbClr val="FF0000"/>
                </a:solidFill>
              </a:rPr>
              <a:t>g_e</a:t>
            </a:r>
            <a:r>
              <a:rPr lang="en-US" dirty="0">
                <a:solidFill>
                  <a:srgbClr val="FF0000"/>
                </a:solidFill>
              </a:rPr>
              <a:t>/2-1 = 1.15965218091 (26) × 10^{-3}</a:t>
            </a:r>
          </a:p>
          <a:p>
            <a:pPr marL="0" indent="0">
              <a:buNone/>
            </a:pPr>
            <a:r>
              <a:rPr lang="en-US" dirty="0">
                <a:solidFill>
                  <a:srgbClr val="FF0000"/>
                </a:solidFill>
              </a:rPr>
              <a:t>		</a:t>
            </a:r>
            <a:r>
              <a:rPr lang="en-US" i="1" dirty="0" err="1">
                <a:solidFill>
                  <a:srgbClr val="FF0000"/>
                </a:solidFill>
              </a:rPr>
              <a:t>g</a:t>
            </a:r>
            <a:r>
              <a:rPr lang="en-US" dirty="0" err="1">
                <a:solidFill>
                  <a:srgbClr val="FF0000"/>
                </a:solidFill>
              </a:rPr>
              <a:t>_μ</a:t>
            </a:r>
            <a:r>
              <a:rPr lang="en-US" dirty="0">
                <a:solidFill>
                  <a:srgbClr val="FF0000"/>
                </a:solidFill>
              </a:rPr>
              <a:t>/2-1 = 1.1659209 (6) × 10^{-3}</a:t>
            </a:r>
          </a:p>
          <a:p>
            <a:pPr marL="0" indent="0">
              <a:buNone/>
            </a:pPr>
            <a:r>
              <a:rPr lang="en-US" dirty="0">
                <a:solidFill>
                  <a:srgbClr val="000000"/>
                </a:solidFill>
              </a:rPr>
              <a:t>The former constitutes the most striking confirmation of QED.  For some years after its precision measurement by </a:t>
            </a:r>
            <a:r>
              <a:rPr lang="en-US" dirty="0" err="1">
                <a:solidFill>
                  <a:srgbClr val="000000"/>
                </a:solidFill>
              </a:rPr>
              <a:t>Gabrielse</a:t>
            </a:r>
            <a:r>
              <a:rPr lang="en-US" dirty="0">
                <a:solidFill>
                  <a:srgbClr val="000000"/>
                </a:solidFill>
              </a:rPr>
              <a:t> et al., it could not even be tested against theory, since α was not known precisely enough.  Now </a:t>
            </a:r>
            <a:r>
              <a:rPr lang="en-US" i="1" dirty="0" err="1">
                <a:solidFill>
                  <a:srgbClr val="000000"/>
                </a:solidFill>
              </a:rPr>
              <a:t>g_e</a:t>
            </a:r>
            <a:r>
              <a:rPr lang="en-US" i="1" dirty="0">
                <a:solidFill>
                  <a:srgbClr val="000000"/>
                </a:solidFill>
              </a:rPr>
              <a:t> </a:t>
            </a:r>
            <a:r>
              <a:rPr lang="en-US" dirty="0">
                <a:solidFill>
                  <a:srgbClr val="000000"/>
                </a:solidFill>
              </a:rPr>
              <a:t>is the most accurate prediction in history, since α can be measured using matter-wave interferometry (Cs-133) [Parker et al., Science, 2018]:</a:t>
            </a:r>
          </a:p>
          <a:p>
            <a:pPr marL="0" indent="0">
              <a:buNone/>
            </a:pPr>
            <a:r>
              <a:rPr lang="en-US" i="1" dirty="0">
                <a:solidFill>
                  <a:srgbClr val="000000"/>
                </a:solidFill>
              </a:rPr>
              <a:t>		</a:t>
            </a:r>
            <a:r>
              <a:rPr lang="en-US" i="1" dirty="0">
                <a:solidFill>
                  <a:srgbClr val="FF0000"/>
                </a:solidFill>
              </a:rPr>
              <a:t>1/α </a:t>
            </a:r>
            <a:r>
              <a:rPr lang="en-US" dirty="0">
                <a:solidFill>
                  <a:srgbClr val="FF0000"/>
                </a:solidFill>
              </a:rPr>
              <a:t>= 137.035999046 (27)</a:t>
            </a:r>
          </a:p>
          <a:p>
            <a:pPr marL="0" indent="0">
              <a:buNone/>
            </a:pPr>
            <a:r>
              <a:rPr lang="en-US" dirty="0">
                <a:solidFill>
                  <a:srgbClr val="000000"/>
                </a:solidFill>
              </a:rPr>
              <a:t>The anomalous magnetic moment of the </a:t>
            </a:r>
            <a:r>
              <a:rPr lang="en-US" dirty="0" err="1">
                <a:solidFill>
                  <a:srgbClr val="000000"/>
                </a:solidFill>
              </a:rPr>
              <a:t>muon</a:t>
            </a:r>
            <a:r>
              <a:rPr lang="en-US" dirty="0">
                <a:solidFill>
                  <a:srgbClr val="000000"/>
                </a:solidFill>
              </a:rPr>
              <a:t> is in some tension with theory, however, which is the subject of this conference.</a:t>
            </a:r>
          </a:p>
        </p:txBody>
      </p:sp>
    </p:spTree>
    <p:extLst>
      <p:ext uri="{BB962C8B-B14F-4D97-AF65-F5344CB8AC3E}">
        <p14:creationId xmlns:p14="http://schemas.microsoft.com/office/powerpoint/2010/main" val="81141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Julian Schwinger’s legacy</a:t>
            </a:r>
          </a:p>
        </p:txBody>
      </p:sp>
      <p:sp>
        <p:nvSpPr>
          <p:cNvPr id="3" name="Content Placeholder 2"/>
          <p:cNvSpPr>
            <a:spLocks noGrp="1"/>
          </p:cNvSpPr>
          <p:nvPr>
            <p:ph idx="1"/>
          </p:nvPr>
        </p:nvSpPr>
        <p:spPr/>
        <p:txBody>
          <a:bodyPr/>
          <a:lstStyle/>
          <a:p>
            <a:r>
              <a:rPr lang="en-US" dirty="0"/>
              <a:t>Schwinger was first to calculate the correction to Dirac’s value of the magnetic moment of the electron.</a:t>
            </a:r>
          </a:p>
          <a:p>
            <a:r>
              <a:rPr lang="en-US" dirty="0"/>
              <a:t>Together with all the higher corrections which have been heroically calculated through the years, and equally brilliant experimental work, we now have in QED the most magnificent theory the world has ever known.</a:t>
            </a:r>
          </a:p>
          <a:p>
            <a:r>
              <a:rPr lang="en-US" dirty="0"/>
              <a:t>Neither Feynman nor Schwinger would have thought QED (now the cornerstone of the standard model) would have reigned uncorrected two decades into the 21</a:t>
            </a:r>
            <a:r>
              <a:rPr lang="en-US" baseline="30000" dirty="0"/>
              <a:t>st</a:t>
            </a:r>
            <a:r>
              <a:rPr lang="en-US" dirty="0"/>
              <a:t> century.</a:t>
            </a:r>
          </a:p>
          <a:p>
            <a:r>
              <a:rPr lang="en-US" dirty="0"/>
              <a:t>But maybe the </a:t>
            </a:r>
            <a:r>
              <a:rPr lang="en-US" dirty="0" err="1"/>
              <a:t>muon</a:t>
            </a:r>
            <a:r>
              <a:rPr lang="en-US" dirty="0"/>
              <a:t> is hinting at something beyond?</a:t>
            </a:r>
          </a:p>
          <a:p>
            <a:endParaRPr lang="en-US" dirty="0"/>
          </a:p>
        </p:txBody>
      </p:sp>
      <p:pic>
        <p:nvPicPr>
          <p:cNvPr id="4" name="Picture 3" descr="Julian_Schwinger_headst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989" y="0"/>
            <a:ext cx="2595094" cy="1946321"/>
          </a:xfrm>
          <a:prstGeom prst="rect">
            <a:avLst/>
          </a:prstGeom>
        </p:spPr>
      </p:pic>
      <p:pic>
        <p:nvPicPr>
          <p:cNvPr id="6" name="Picture 5" descr="j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4197" y="0"/>
            <a:ext cx="1322113" cy="1867747"/>
          </a:xfrm>
          <a:prstGeom prst="rect">
            <a:avLst/>
          </a:prstGeom>
        </p:spPr>
      </p:pic>
    </p:spTree>
    <p:extLst>
      <p:ext uri="{BB962C8B-B14F-4D97-AF65-F5344CB8AC3E}">
        <p14:creationId xmlns:p14="http://schemas.microsoft.com/office/powerpoint/2010/main" val="1335563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Historical Reading </a:t>
            </a:r>
          </a:p>
        </p:txBody>
      </p:sp>
      <p:sp>
        <p:nvSpPr>
          <p:cNvPr id="3" name="Content Placeholder 2"/>
          <p:cNvSpPr>
            <a:spLocks noGrp="1"/>
          </p:cNvSpPr>
          <p:nvPr>
            <p:ph idx="1"/>
          </p:nvPr>
        </p:nvSpPr>
        <p:spPr/>
        <p:txBody>
          <a:bodyPr/>
          <a:lstStyle/>
          <a:p>
            <a:r>
              <a:rPr lang="en-US" dirty="0" err="1"/>
              <a:t>Silvan</a:t>
            </a:r>
            <a:r>
              <a:rPr lang="en-US" dirty="0"/>
              <a:t> S. </a:t>
            </a:r>
            <a:r>
              <a:rPr lang="en-US" dirty="0" err="1"/>
              <a:t>Schweber</a:t>
            </a:r>
            <a:r>
              <a:rPr lang="en-US" dirty="0"/>
              <a:t>, </a:t>
            </a:r>
            <a:r>
              <a:rPr lang="en-US" i="1" dirty="0"/>
              <a:t>QED and the Men Who Made It: Dyson, Feynman, Schwinger, and </a:t>
            </a:r>
            <a:r>
              <a:rPr lang="en-US" i="1" dirty="0" err="1"/>
              <a:t>Tomonaga</a:t>
            </a:r>
            <a:r>
              <a:rPr lang="en-US" dirty="0"/>
              <a:t>, Princeton University Press, 1994.</a:t>
            </a:r>
          </a:p>
          <a:p>
            <a:endParaRPr lang="en-US" i="1" dirty="0"/>
          </a:p>
          <a:p>
            <a:r>
              <a:rPr lang="en-US" dirty="0" err="1"/>
              <a:t>Jagdesh</a:t>
            </a:r>
            <a:r>
              <a:rPr lang="en-US" dirty="0"/>
              <a:t> </a:t>
            </a:r>
            <a:r>
              <a:rPr lang="en-US" dirty="0" err="1"/>
              <a:t>Mehra</a:t>
            </a:r>
            <a:r>
              <a:rPr lang="en-US" dirty="0"/>
              <a:t> and Kimball A. Milton, </a:t>
            </a:r>
            <a:r>
              <a:rPr lang="en-US" i="1" dirty="0"/>
              <a:t>Climbing the Mountain: The Scientific Biography of Julian Schwinger, </a:t>
            </a:r>
            <a:r>
              <a:rPr lang="en-US" dirty="0"/>
              <a:t>Oxford </a:t>
            </a:r>
            <a:r>
              <a:rPr lang="en-US"/>
              <a:t>University Press, 2000.</a:t>
            </a:r>
            <a:endParaRPr lang="en-US" dirty="0"/>
          </a:p>
          <a:p>
            <a:endParaRPr lang="en-US" dirty="0"/>
          </a:p>
        </p:txBody>
      </p:sp>
    </p:spTree>
    <p:extLst>
      <p:ext uri="{BB962C8B-B14F-4D97-AF65-F5344CB8AC3E}">
        <p14:creationId xmlns:p14="http://schemas.microsoft.com/office/powerpoint/2010/main" val="3309827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hints that the Dirac equation was incomplete:</a:t>
            </a:r>
          </a:p>
        </p:txBody>
      </p:sp>
      <p:sp>
        <p:nvSpPr>
          <p:cNvPr id="3" name="Content Placeholder 2"/>
          <p:cNvSpPr>
            <a:spLocks noGrp="1"/>
          </p:cNvSpPr>
          <p:nvPr>
            <p:ph idx="1"/>
          </p:nvPr>
        </p:nvSpPr>
        <p:spPr>
          <a:xfrm>
            <a:off x="417749" y="1825625"/>
            <a:ext cx="7135149" cy="4591608"/>
          </a:xfrm>
        </p:spPr>
        <p:txBody>
          <a:bodyPr>
            <a:normAutofit fontScale="92500" lnSpcReduction="10000"/>
          </a:bodyPr>
          <a:lstStyle/>
          <a:p>
            <a:r>
              <a:rPr lang="en-US" dirty="0" err="1"/>
              <a:t>Millman</a:t>
            </a:r>
            <a:r>
              <a:rPr lang="en-US" dirty="0"/>
              <a:t> and Kusch (1940) obtained results for nuclear magnetic moments based on </a:t>
            </a:r>
            <a:r>
              <a:rPr lang="en-US" i="1" dirty="0"/>
              <a:t>g </a:t>
            </a:r>
            <a:r>
              <a:rPr lang="en-US" dirty="0"/>
              <a:t>for the electron being exactly 2, but these nuclear </a:t>
            </a:r>
            <a:r>
              <a:rPr lang="en-US" i="1" dirty="0"/>
              <a:t>g</a:t>
            </a:r>
            <a:r>
              <a:rPr lang="en-US" dirty="0"/>
              <a:t>-factors were consistently 0.12% higher than those found in previous work.</a:t>
            </a:r>
          </a:p>
          <a:p>
            <a:r>
              <a:rPr lang="en-US" dirty="0"/>
              <a:t>Houston, Williams, and </a:t>
            </a:r>
            <a:r>
              <a:rPr lang="en-US" dirty="0" err="1"/>
              <a:t>Pasternack</a:t>
            </a:r>
            <a:r>
              <a:rPr lang="en-US" dirty="0"/>
              <a:t> (1937-38) suggested that the </a:t>
            </a:r>
            <a:r>
              <a:rPr lang="en-US" dirty="0" err="1"/>
              <a:t>Balmer</a:t>
            </a:r>
            <a:r>
              <a:rPr lang="en-US" dirty="0"/>
              <a:t> doublets in H, D, and He+ were split: </a:t>
            </a:r>
          </a:p>
          <a:p>
            <a:pPr marL="0" indent="0">
              <a:buNone/>
            </a:pPr>
            <a:r>
              <a:rPr lang="en-US" dirty="0"/>
              <a:t>2^2 S_1/2 was higher than 2^2 P_1/2 by 0.03 cm.</a:t>
            </a:r>
          </a:p>
          <a:p>
            <a:r>
              <a:rPr lang="en-US" dirty="0"/>
              <a:t>But there was no consensus about these small effects, and they were apparently not taken seriously by the community.</a:t>
            </a:r>
          </a:p>
        </p:txBody>
      </p:sp>
      <p:pic>
        <p:nvPicPr>
          <p:cNvPr id="4" name="Picture 3" descr="goudsmit-pasternack-349p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046" y="3352452"/>
            <a:ext cx="4432300" cy="3200400"/>
          </a:xfrm>
          <a:prstGeom prst="rect">
            <a:avLst/>
          </a:prstGeom>
        </p:spPr>
      </p:pic>
      <p:sp>
        <p:nvSpPr>
          <p:cNvPr id="5" name="TextBox 4"/>
          <p:cNvSpPr txBox="1"/>
          <p:nvPr/>
        </p:nvSpPr>
        <p:spPr>
          <a:xfrm>
            <a:off x="3410106" y="6088269"/>
            <a:ext cx="7985020" cy="369332"/>
          </a:xfrm>
          <a:prstGeom prst="rect">
            <a:avLst/>
          </a:prstGeom>
          <a:noFill/>
        </p:spPr>
        <p:txBody>
          <a:bodyPr wrap="square" rtlCol="0">
            <a:spAutoFit/>
          </a:bodyPr>
          <a:lstStyle/>
          <a:p>
            <a:r>
              <a:rPr lang="en-US" dirty="0" err="1"/>
              <a:t>Goudsmit</a:t>
            </a:r>
            <a:r>
              <a:rPr lang="en-US" dirty="0"/>
              <a:t> and Simon </a:t>
            </a:r>
            <a:r>
              <a:rPr lang="en-US" dirty="0" err="1"/>
              <a:t>Pasternack</a:t>
            </a:r>
            <a:endParaRPr lang="en-US" dirty="0"/>
          </a:p>
        </p:txBody>
      </p:sp>
      <p:pic>
        <p:nvPicPr>
          <p:cNvPr id="6" name="Picture 5" descr="220px-Polykarp_Kus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5362" y="0"/>
            <a:ext cx="2353850" cy="3327488"/>
          </a:xfrm>
          <a:prstGeom prst="rect">
            <a:avLst/>
          </a:prstGeom>
        </p:spPr>
      </p:pic>
      <p:sp>
        <p:nvSpPr>
          <p:cNvPr id="7" name="TextBox 6"/>
          <p:cNvSpPr txBox="1"/>
          <p:nvPr/>
        </p:nvSpPr>
        <p:spPr>
          <a:xfrm>
            <a:off x="7655341" y="2400517"/>
            <a:ext cx="2438038" cy="369332"/>
          </a:xfrm>
          <a:prstGeom prst="rect">
            <a:avLst/>
          </a:prstGeom>
          <a:noFill/>
        </p:spPr>
        <p:txBody>
          <a:bodyPr wrap="square" rtlCol="0">
            <a:spAutoFit/>
          </a:bodyPr>
          <a:lstStyle/>
          <a:p>
            <a:r>
              <a:rPr lang="en-US" dirty="0" err="1"/>
              <a:t>Polykarp</a:t>
            </a:r>
            <a:r>
              <a:rPr lang="en-US" dirty="0"/>
              <a:t> Kusch</a:t>
            </a:r>
          </a:p>
        </p:txBody>
      </p:sp>
    </p:spTree>
    <p:extLst>
      <p:ext uri="{BB962C8B-B14F-4D97-AF65-F5344CB8AC3E}">
        <p14:creationId xmlns:p14="http://schemas.microsoft.com/office/powerpoint/2010/main" val="405527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Shelter Island (June 1947) and the Lamb shift and g-2</a:t>
            </a:r>
          </a:p>
        </p:txBody>
      </p:sp>
      <p:pic>
        <p:nvPicPr>
          <p:cNvPr id="4" name="Content Placeholder 3" descr="sicgroup2lar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283" t="-800" r="-3281" b="800"/>
          <a:stretch/>
        </p:blipFill>
        <p:spPr>
          <a:xfrm>
            <a:off x="5857787" y="1675221"/>
            <a:ext cx="5629693" cy="4351338"/>
          </a:xfrm>
        </p:spPr>
      </p:pic>
      <p:sp>
        <p:nvSpPr>
          <p:cNvPr id="5" name="TextBox 4"/>
          <p:cNvSpPr txBox="1"/>
          <p:nvPr/>
        </p:nvSpPr>
        <p:spPr>
          <a:xfrm>
            <a:off x="1235294" y="2313542"/>
            <a:ext cx="4679699" cy="923330"/>
          </a:xfrm>
          <a:prstGeom prst="rect">
            <a:avLst/>
          </a:prstGeom>
          <a:noFill/>
        </p:spPr>
        <p:txBody>
          <a:bodyPr wrap="none" rtlCol="0">
            <a:spAutoFit/>
          </a:bodyPr>
          <a:lstStyle/>
          <a:p>
            <a:r>
              <a:rPr lang="en-US" dirty="0"/>
              <a:t>Lamb, Darrow, </a:t>
            </a:r>
            <a:r>
              <a:rPr lang="en-US" dirty="0" err="1"/>
              <a:t>Weisskopf</a:t>
            </a:r>
            <a:r>
              <a:rPr lang="en-US" dirty="0"/>
              <a:t>, </a:t>
            </a:r>
            <a:r>
              <a:rPr lang="en-US" dirty="0" err="1"/>
              <a:t>Uhlenbeck</a:t>
            </a:r>
            <a:r>
              <a:rPr lang="en-US" dirty="0"/>
              <a:t>, </a:t>
            </a:r>
            <a:r>
              <a:rPr lang="en-US" dirty="0" err="1"/>
              <a:t>Marshak</a:t>
            </a:r>
            <a:r>
              <a:rPr lang="en-US" dirty="0"/>
              <a:t>,</a:t>
            </a:r>
          </a:p>
          <a:p>
            <a:r>
              <a:rPr lang="en-US" dirty="0"/>
              <a:t>Schwinger, </a:t>
            </a:r>
            <a:r>
              <a:rPr lang="en-US" dirty="0" err="1"/>
              <a:t>Bohm</a:t>
            </a:r>
            <a:r>
              <a:rPr lang="en-US" dirty="0"/>
              <a:t>.  Seated: Oppenheimer, </a:t>
            </a:r>
            <a:r>
              <a:rPr lang="en-US" dirty="0" err="1"/>
              <a:t>Pais</a:t>
            </a:r>
            <a:r>
              <a:rPr lang="en-US" dirty="0"/>
              <a:t>, </a:t>
            </a:r>
          </a:p>
          <a:p>
            <a:r>
              <a:rPr lang="en-US" dirty="0"/>
              <a:t>Feynman, </a:t>
            </a:r>
            <a:r>
              <a:rPr lang="en-US" dirty="0" err="1"/>
              <a:t>Feshbach</a:t>
            </a:r>
            <a:endParaRPr lang="en-US" dirty="0"/>
          </a:p>
        </p:txBody>
      </p:sp>
      <p:sp>
        <p:nvSpPr>
          <p:cNvPr id="6" name="TextBox 5"/>
          <p:cNvSpPr txBox="1"/>
          <p:nvPr/>
        </p:nvSpPr>
        <p:spPr>
          <a:xfrm>
            <a:off x="781371" y="3873321"/>
            <a:ext cx="5117244" cy="1631216"/>
          </a:xfrm>
          <a:prstGeom prst="rect">
            <a:avLst/>
          </a:prstGeom>
          <a:noFill/>
        </p:spPr>
        <p:txBody>
          <a:bodyPr wrap="square" rtlCol="0">
            <a:spAutoFit/>
          </a:bodyPr>
          <a:lstStyle/>
          <a:p>
            <a:r>
              <a:rPr lang="en-US" sz="2000" dirty="0">
                <a:solidFill>
                  <a:srgbClr val="0000FF"/>
                </a:solidFill>
              </a:rPr>
              <a:t>Experiments of </a:t>
            </a:r>
            <a:r>
              <a:rPr lang="en-US" sz="2000" dirty="0" err="1">
                <a:solidFill>
                  <a:srgbClr val="0000FF"/>
                </a:solidFill>
              </a:rPr>
              <a:t>Nafe</a:t>
            </a:r>
            <a:r>
              <a:rPr lang="en-US" sz="2000" dirty="0">
                <a:solidFill>
                  <a:srgbClr val="0000FF"/>
                </a:solidFill>
              </a:rPr>
              <a:t>, Nelson, and Rabi; Nagel, Julian, and Zacharias; and of Kusch and Foley established that  g≠2, and Lamb and </a:t>
            </a:r>
            <a:r>
              <a:rPr lang="en-US" sz="2000" dirty="0" err="1">
                <a:solidFill>
                  <a:srgbClr val="0000FF"/>
                </a:solidFill>
              </a:rPr>
              <a:t>Retherford</a:t>
            </a:r>
            <a:r>
              <a:rPr lang="en-US" sz="2000" dirty="0">
                <a:solidFill>
                  <a:srgbClr val="0000FF"/>
                </a:solidFill>
              </a:rPr>
              <a:t> showed that the “</a:t>
            </a:r>
            <a:r>
              <a:rPr lang="en-US" sz="2000" dirty="0" err="1">
                <a:solidFill>
                  <a:srgbClr val="0000FF"/>
                </a:solidFill>
              </a:rPr>
              <a:t>Pasternack</a:t>
            </a:r>
            <a:r>
              <a:rPr lang="en-US" sz="2000" dirty="0">
                <a:solidFill>
                  <a:srgbClr val="0000FF"/>
                </a:solidFill>
              </a:rPr>
              <a:t> effect” existed as the “Lamb shift.’</a:t>
            </a:r>
          </a:p>
        </p:txBody>
      </p:sp>
      <p:sp>
        <p:nvSpPr>
          <p:cNvPr id="7" name="TextBox 6"/>
          <p:cNvSpPr txBox="1"/>
          <p:nvPr/>
        </p:nvSpPr>
        <p:spPr>
          <a:xfrm>
            <a:off x="818787" y="5598363"/>
            <a:ext cx="4946147" cy="707886"/>
          </a:xfrm>
          <a:prstGeom prst="rect">
            <a:avLst/>
          </a:prstGeom>
          <a:noFill/>
        </p:spPr>
        <p:txBody>
          <a:bodyPr wrap="square" rtlCol="0">
            <a:spAutoFit/>
          </a:bodyPr>
          <a:lstStyle/>
          <a:p>
            <a:r>
              <a:rPr lang="en-US" sz="2000" dirty="0">
                <a:solidFill>
                  <a:srgbClr val="FF0000"/>
                </a:solidFill>
              </a:rPr>
              <a:t>The latter was known to the participants beforehand, but the former was a surprise. </a:t>
            </a:r>
          </a:p>
        </p:txBody>
      </p:sp>
    </p:spTree>
    <p:extLst>
      <p:ext uri="{BB962C8B-B14F-4D97-AF65-F5344CB8AC3E}">
        <p14:creationId xmlns:p14="http://schemas.microsoft.com/office/powerpoint/2010/main" val="377492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209021" cy="1325563"/>
          </a:xfrm>
        </p:spPr>
        <p:txBody>
          <a:bodyPr/>
          <a:lstStyle/>
          <a:p>
            <a:r>
              <a:rPr lang="en-US" dirty="0"/>
              <a:t>Hans Bethe’s nonrelativistic calculation of Lamb shift.</a:t>
            </a:r>
          </a:p>
        </p:txBody>
      </p:sp>
      <p:sp>
        <p:nvSpPr>
          <p:cNvPr id="3" name="Content Placeholder 2"/>
          <p:cNvSpPr>
            <a:spLocks noGrp="1"/>
          </p:cNvSpPr>
          <p:nvPr>
            <p:ph idx="1"/>
          </p:nvPr>
        </p:nvSpPr>
        <p:spPr>
          <a:xfrm>
            <a:off x="838200" y="1825625"/>
            <a:ext cx="8261216" cy="4351338"/>
          </a:xfrm>
        </p:spPr>
        <p:txBody>
          <a:bodyPr>
            <a:normAutofit fontScale="92500" lnSpcReduction="10000"/>
          </a:bodyPr>
          <a:lstStyle/>
          <a:p>
            <a:r>
              <a:rPr lang="en-US" dirty="0"/>
              <a:t>Schwinger, </a:t>
            </a:r>
            <a:r>
              <a:rPr lang="en-US" dirty="0" err="1"/>
              <a:t>Weisskopf</a:t>
            </a:r>
            <a:r>
              <a:rPr lang="en-US" dirty="0"/>
              <a:t>, and Oppenheimer had suggested at Shelter Island that the energy displacements were due to the interaction of the electron with the electromagnetic radiation field.</a:t>
            </a:r>
          </a:p>
          <a:p>
            <a:r>
              <a:rPr lang="en-US" dirty="0"/>
              <a:t>Bethe on the train back to Schenectady wrote his famous paper, in which he argued that the cutoff to the logarithmic divergence was the electron mass; the result was about a 1000 </a:t>
            </a:r>
            <a:r>
              <a:rPr lang="en-US" dirty="0" err="1"/>
              <a:t>Mc</a:t>
            </a:r>
            <a:r>
              <a:rPr lang="en-US" dirty="0"/>
              <a:t> shift.</a:t>
            </a:r>
          </a:p>
          <a:p>
            <a:r>
              <a:rPr lang="en-US" dirty="0"/>
              <a:t>Mass and charge renormalization were explicit; however, the finite parts of the self-energy were not covariant.</a:t>
            </a:r>
          </a:p>
          <a:p>
            <a:r>
              <a:rPr lang="en-US" dirty="0" err="1"/>
              <a:t>Weisskopf</a:t>
            </a:r>
            <a:r>
              <a:rPr lang="en-US" dirty="0"/>
              <a:t> was unhappy: he felt he should have been a co-author on the paper on the ``</a:t>
            </a:r>
            <a:r>
              <a:rPr lang="en-US" dirty="0" err="1"/>
              <a:t>Pasternack</a:t>
            </a:r>
            <a:r>
              <a:rPr lang="en-US" dirty="0"/>
              <a:t> effect.’’</a:t>
            </a:r>
          </a:p>
        </p:txBody>
      </p:sp>
      <p:pic>
        <p:nvPicPr>
          <p:cNvPr id="5" name="Picture 4" descr="hans-bethe-german-american-physicist-HRKMX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637" y="-121765"/>
            <a:ext cx="2581904" cy="4092186"/>
          </a:xfrm>
          <a:prstGeom prst="rect">
            <a:avLst/>
          </a:prstGeom>
        </p:spPr>
      </p:pic>
    </p:spTree>
    <p:extLst>
      <p:ext uri="{BB962C8B-B14F-4D97-AF65-F5344CB8AC3E}">
        <p14:creationId xmlns:p14="http://schemas.microsoft.com/office/powerpoint/2010/main" val="95823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Relativistic calculations proved more challenging</a:t>
            </a:r>
          </a:p>
        </p:txBody>
      </p:sp>
      <p:sp>
        <p:nvSpPr>
          <p:cNvPr id="3" name="Content Placeholder 2"/>
          <p:cNvSpPr>
            <a:spLocks noGrp="1"/>
          </p:cNvSpPr>
          <p:nvPr>
            <p:ph idx="1"/>
          </p:nvPr>
        </p:nvSpPr>
        <p:spPr/>
        <p:txBody>
          <a:bodyPr>
            <a:normAutofit fontScale="92500"/>
          </a:bodyPr>
          <a:lstStyle/>
          <a:p>
            <a:r>
              <a:rPr lang="en-US" dirty="0"/>
              <a:t>Both Feynman and Schwinger made the same mistake;  they failed to correctly patch the relativistic and nonrelativistic parts of the contribution of longitudinal photons.</a:t>
            </a:r>
          </a:p>
          <a:p>
            <a:r>
              <a:rPr lang="en-US" dirty="0"/>
              <a:t>Dyson: Schwinger first detected the incorrect insertion of photon mass.</a:t>
            </a:r>
          </a:p>
          <a:p>
            <a:r>
              <a:rPr lang="en-US" dirty="0"/>
              <a:t>In fact, French and </a:t>
            </a:r>
            <a:r>
              <a:rPr lang="en-US" dirty="0" err="1"/>
              <a:t>Weisskopf</a:t>
            </a:r>
            <a:r>
              <a:rPr lang="en-US" dirty="0"/>
              <a:t> had it right first, but the reputation of Feynman and Schwinger caused a delay in their publication until after that of Kroll and Lamb in 1949. [FW, PR </a:t>
            </a:r>
            <a:r>
              <a:rPr lang="en-US" b="1" dirty="0"/>
              <a:t>75, </a:t>
            </a:r>
            <a:r>
              <a:rPr lang="en-US" dirty="0"/>
              <a:t>1240 (1949);KL, PR </a:t>
            </a:r>
            <a:r>
              <a:rPr lang="en-US" b="1" dirty="0"/>
              <a:t>75, </a:t>
            </a:r>
            <a:r>
              <a:rPr lang="en-US" dirty="0"/>
              <a:t>388 (1949)]</a:t>
            </a:r>
          </a:p>
          <a:p>
            <a:r>
              <a:rPr lang="en-US" dirty="0"/>
              <a:t>Feynman apologized for this delay in his famous Footnote 13, while Schwinger did not; but in fact, Schwinger never published his results at the time.</a:t>
            </a:r>
          </a:p>
        </p:txBody>
      </p:sp>
    </p:spTree>
    <p:extLst>
      <p:ext uri="{BB962C8B-B14F-4D97-AF65-F5344CB8AC3E}">
        <p14:creationId xmlns:p14="http://schemas.microsoft.com/office/powerpoint/2010/main" val="197591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Shelter Island</a:t>
            </a:r>
          </a:p>
        </p:txBody>
      </p:sp>
      <p:sp>
        <p:nvSpPr>
          <p:cNvPr id="3" name="Content Placeholder 2"/>
          <p:cNvSpPr>
            <a:spLocks noGrp="1"/>
          </p:cNvSpPr>
          <p:nvPr>
            <p:ph idx="1"/>
          </p:nvPr>
        </p:nvSpPr>
        <p:spPr>
          <a:xfrm>
            <a:off x="838200" y="1825625"/>
            <a:ext cx="8174224" cy="4351338"/>
          </a:xfrm>
        </p:spPr>
        <p:txBody>
          <a:bodyPr/>
          <a:lstStyle/>
          <a:p>
            <a:r>
              <a:rPr lang="en-US" dirty="0"/>
              <a:t>Schwinger returned to Cambridge ill, but this did not delay his marriage to Clarice </a:t>
            </a:r>
            <a:r>
              <a:rPr lang="en-US" dirty="0" err="1"/>
              <a:t>Carrol</a:t>
            </a:r>
            <a:r>
              <a:rPr lang="en-US" dirty="0"/>
              <a:t>.  (He stopped smoking because of his illness.)</a:t>
            </a:r>
          </a:p>
          <a:p>
            <a:r>
              <a:rPr lang="en-US" dirty="0"/>
              <a:t>They then took off on a two month road-trip honeymoon to the West Coast.</a:t>
            </a:r>
          </a:p>
          <a:p>
            <a:r>
              <a:rPr lang="en-US" dirty="0"/>
              <a:t>Only on their return did Julian start to seriously think about QED calculations.</a:t>
            </a:r>
          </a:p>
          <a:p>
            <a:r>
              <a:rPr lang="en-US" dirty="0"/>
              <a:t>Feynman, French, </a:t>
            </a:r>
            <a:r>
              <a:rPr lang="en-US" dirty="0" err="1"/>
              <a:t>Weisskopf</a:t>
            </a:r>
            <a:r>
              <a:rPr lang="en-US" dirty="0"/>
              <a:t>, and others concentrated on the Lamb shift, but Julian fixed on the anomaly in the magnetic moment.</a:t>
            </a:r>
          </a:p>
        </p:txBody>
      </p:sp>
      <p:pic>
        <p:nvPicPr>
          <p:cNvPr id="5" name="Picture 4" descr="julian&amp;clarice2.pdf"/>
          <p:cNvPicPr>
            <a:picLocks noChangeAspect="1"/>
          </p:cNvPicPr>
          <p:nvPr/>
        </p:nvPicPr>
        <p:blipFill rotWithShape="1">
          <a:blip r:embed="rId2">
            <a:extLst>
              <a:ext uri="{28A0092B-C50C-407E-A947-70E740481C1C}">
                <a14:useLocalDpi xmlns:a14="http://schemas.microsoft.com/office/drawing/2010/main" val="0"/>
              </a:ext>
            </a:extLst>
          </a:blip>
          <a:srcRect l="40146" t="-1246" b="53645"/>
          <a:stretch/>
        </p:blipFill>
        <p:spPr>
          <a:xfrm>
            <a:off x="9053254" y="-208741"/>
            <a:ext cx="3138746" cy="3322455"/>
          </a:xfrm>
          <a:prstGeom prst="rect">
            <a:avLst/>
          </a:prstGeom>
        </p:spPr>
      </p:pic>
    </p:spTree>
    <p:extLst>
      <p:ext uri="{BB962C8B-B14F-4D97-AF65-F5344CB8AC3E}">
        <p14:creationId xmlns:p14="http://schemas.microsoft.com/office/powerpoint/2010/main" val="171639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Washington Conference, November 1947</a:t>
            </a:r>
          </a:p>
        </p:txBody>
      </p:sp>
      <p:sp>
        <p:nvSpPr>
          <p:cNvPr id="3" name="Content Placeholder 2"/>
          <p:cNvSpPr>
            <a:spLocks noGrp="1"/>
          </p:cNvSpPr>
          <p:nvPr>
            <p:ph idx="1"/>
          </p:nvPr>
        </p:nvSpPr>
        <p:spPr/>
        <p:txBody>
          <a:bodyPr/>
          <a:lstStyle/>
          <a:p>
            <a:r>
              <a:rPr lang="en-US" dirty="0"/>
              <a:t>Schwinger described his yet uncompleted work on </a:t>
            </a:r>
            <a:r>
              <a:rPr lang="en-US" i="1" dirty="0"/>
              <a:t>g-2, </a:t>
            </a:r>
            <a:r>
              <a:rPr lang="en-US" dirty="0"/>
              <a:t>and on level shifts.</a:t>
            </a:r>
          </a:p>
          <a:p>
            <a:r>
              <a:rPr lang="en-US" dirty="0"/>
              <a:t>Feynman was there and said “the meeting </a:t>
            </a:r>
            <a:r>
              <a:rPr lang="mr-IN" dirty="0"/>
              <a:t>…</a:t>
            </a:r>
            <a:r>
              <a:rPr lang="en-US" dirty="0"/>
              <a:t> was very poor. </a:t>
            </a:r>
            <a:r>
              <a:rPr lang="mr-IN" dirty="0"/>
              <a:t>…</a:t>
            </a:r>
            <a:r>
              <a:rPr lang="en-US" dirty="0"/>
              <a:t> The only interesting thing was something that Schwinger said at the end of the meeting. </a:t>
            </a:r>
            <a:r>
              <a:rPr lang="mr-IN" dirty="0"/>
              <a:t>…</a:t>
            </a:r>
            <a:r>
              <a:rPr lang="en-US" dirty="0"/>
              <a:t> He did point out that </a:t>
            </a:r>
            <a:r>
              <a:rPr lang="mr-IN" dirty="0"/>
              <a:t>…</a:t>
            </a:r>
            <a:r>
              <a:rPr lang="en-US" dirty="0"/>
              <a:t> the discrepancy in the hyperfine structure of hydrogen noted by Rabi can be explained on the same basis as that of electromagnetic self-energy, as can the line shift of Lamb.”</a:t>
            </a:r>
          </a:p>
        </p:txBody>
      </p:sp>
    </p:spTree>
    <p:extLst>
      <p:ext uri="{BB962C8B-B14F-4D97-AF65-F5344CB8AC3E}">
        <p14:creationId xmlns:p14="http://schemas.microsoft.com/office/powerpoint/2010/main" val="30864810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9990</TotalTime>
  <Words>2969</Words>
  <Application>Microsoft Office PowerPoint</Application>
  <PresentationFormat>Widescreen</PresentationFormat>
  <Paragraphs>152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First to the Top: Julian Schwinger's Calculation of the Anomalous Magnetic Moment of the Electron</vt:lpstr>
      <vt:lpstr>The spin of the electron</vt:lpstr>
      <vt:lpstr> Dirac Equation, 1928</vt:lpstr>
      <vt:lpstr>Early hints that the Dirac equation was incomplete:</vt:lpstr>
      <vt:lpstr>Shelter Island (June 1947) and the Lamb shift and g-2</vt:lpstr>
      <vt:lpstr>Hans Bethe’s nonrelativistic calculation of Lamb shift.</vt:lpstr>
      <vt:lpstr>Relativistic calculations proved more challenging</vt:lpstr>
      <vt:lpstr>After Shelter Island</vt:lpstr>
      <vt:lpstr>Washington Conference, November 1947</vt:lpstr>
      <vt:lpstr>On Quantum-ElectrodynamIcs and the Magnetlc Moment of the Electron  J. Schwinger, Harvard University, Cambridge, Massachusetts,  December 30, 1947  Physical Review 73, 416 </vt:lpstr>
      <vt:lpstr>As stated in the Letter to the Editor:</vt:lpstr>
      <vt:lpstr>Lamb shift and electron scattering</vt:lpstr>
      <vt:lpstr>January 1948 New York APS meeting (Columbia)</vt:lpstr>
      <vt:lpstr>Schwinger had two advantages over Feynman</vt:lpstr>
      <vt:lpstr>Pocono Conference, March 30-April 2, 1948</vt:lpstr>
      <vt:lpstr>Schwinger’s lecture</vt:lpstr>
      <vt:lpstr>Reaction in Chicago</vt:lpstr>
      <vt:lpstr>Michigan Summer School, July-August 1948</vt:lpstr>
      <vt:lpstr>“Gauge Invariance and Vacuum Polarization”</vt:lpstr>
      <vt:lpstr>PowerPoint Presentation</vt:lpstr>
      <vt:lpstr>The Dynamical Action Principle</vt:lpstr>
      <vt:lpstr>The Theory of Quantized Fields</vt:lpstr>
      <vt:lpstr>Further comments from High Priest Martin</vt:lpstr>
      <vt:lpstr>Fourth-order correction to g-2</vt:lpstr>
      <vt:lpstr>Schwinger eventually calculated g-2 to 4th order himself</vt:lpstr>
      <vt:lpstr>Vacuum polarization comes in at 4th order</vt:lpstr>
      <vt:lpstr>Discovery of the muon</vt:lpstr>
      <vt:lpstr>Difference between electron and muon g-2</vt:lpstr>
      <vt:lpstr>Weak corrections to muon magnetic moment</vt:lpstr>
      <vt:lpstr>Because of its higher mass, VP brings in important hadronic corrections for the muon g-2</vt:lpstr>
      <vt:lpstr>Electron and muon anomalous magnetic moments</vt:lpstr>
      <vt:lpstr>Julian Schwinger’s legacy</vt:lpstr>
      <vt:lpstr>Further Historical Reading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Kimball Milton</cp:lastModifiedBy>
  <cp:revision>147</cp:revision>
  <cp:lastPrinted>2018-11-18T19:38:21Z</cp:lastPrinted>
  <dcterms:created xsi:type="dcterms:W3CDTF">2014-09-12T02:14:24Z</dcterms:created>
  <dcterms:modified xsi:type="dcterms:W3CDTF">2023-04-07T21:19:20Z</dcterms:modified>
</cp:coreProperties>
</file>